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366" r:id="rId3"/>
    <p:sldId id="346" r:id="rId4"/>
    <p:sldId id="257" r:id="rId5"/>
    <p:sldId id="273" r:id="rId6"/>
    <p:sldId id="261" r:id="rId7"/>
    <p:sldId id="368" r:id="rId8"/>
    <p:sldId id="268" r:id="rId9"/>
    <p:sldId id="364" r:id="rId10"/>
    <p:sldId id="365" r:id="rId11"/>
    <p:sldId id="263" r:id="rId12"/>
    <p:sldId id="266" r:id="rId13"/>
    <p:sldId id="265" r:id="rId14"/>
    <p:sldId id="274" r:id="rId15"/>
    <p:sldId id="275" r:id="rId16"/>
    <p:sldId id="276" r:id="rId17"/>
    <p:sldId id="264" r:id="rId18"/>
    <p:sldId id="269" r:id="rId19"/>
    <p:sldId id="271" r:id="rId20"/>
    <p:sldId id="258" r:id="rId21"/>
    <p:sldId id="350" r:id="rId22"/>
    <p:sldId id="349" r:id="rId23"/>
    <p:sldId id="351" r:id="rId24"/>
    <p:sldId id="352" r:id="rId25"/>
    <p:sldId id="348" r:id="rId26"/>
    <p:sldId id="353" r:id="rId27"/>
    <p:sldId id="354" r:id="rId28"/>
    <p:sldId id="367" r:id="rId29"/>
    <p:sldId id="272" r:id="rId30"/>
    <p:sldId id="355" r:id="rId31"/>
    <p:sldId id="345" r:id="rId32"/>
    <p:sldId id="361" r:id="rId33"/>
    <p:sldId id="362" r:id="rId34"/>
    <p:sldId id="363" r:id="rId35"/>
    <p:sldId id="358" r:id="rId36"/>
    <p:sldId id="260" r:id="rId37"/>
    <p:sldId id="347" r:id="rId38"/>
    <p:sldId id="25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4"/>
    <p:restoredTop sz="55630"/>
  </p:normalViewPr>
  <p:slideViewPr>
    <p:cSldViewPr snapToGrid="0" snapToObjects="1">
      <p:cViewPr varScale="1">
        <p:scale>
          <a:sx n="68" d="100"/>
          <a:sy n="68" d="100"/>
        </p:scale>
        <p:origin x="312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54E2A-8FD6-994A-AF88-CB53FE2A97C7}" type="datetimeFigureOut">
              <a:rPr lang="en-US" smtClean="0"/>
              <a:t>8/19/19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492DC-1975-D54A-8EFA-F49DD7212D4C}" type="slidenum">
              <a:rPr lang="en-US" smtClean="0"/>
              <a:t>‹#›</a:t>
            </a:fld>
            <a:endParaRPr lang="en-US"/>
          </a:p>
        </p:txBody>
      </p:sp>
    </p:spTree>
    <p:extLst>
      <p:ext uri="{BB962C8B-B14F-4D97-AF65-F5344CB8AC3E}">
        <p14:creationId xmlns:p14="http://schemas.microsoft.com/office/powerpoint/2010/main" val="9453058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r5VSivQe76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e-ozLCZT4w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time_continue=4&amp;v=m_V8GsPdGy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pfAZwGZS-H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Tree Cleanup and Chainsaw Safety</a:t>
            </a:r>
          </a:p>
          <a:p>
            <a:r>
              <a:rPr lang="en-US" sz="1200" kern="1200" dirty="0">
                <a:solidFill>
                  <a:schemeClr val="tx1"/>
                </a:solidFill>
                <a:effectLst/>
                <a:latin typeface="+mn-lt"/>
                <a:ea typeface="+mn-ea"/>
                <a:cs typeface="+mn-cs"/>
              </a:rPr>
              <a:t>E.M Bauske, H </a:t>
            </a:r>
            <a:r>
              <a:rPr lang="en-US" sz="1200" kern="1200" dirty="0" err="1">
                <a:solidFill>
                  <a:schemeClr val="tx1"/>
                </a:solidFill>
                <a:effectLst/>
                <a:latin typeface="+mn-lt"/>
                <a:ea typeface="+mn-ea"/>
                <a:cs typeface="+mn-cs"/>
              </a:rPr>
              <a:t>Kolich</a:t>
            </a:r>
            <a:r>
              <a:rPr lang="en-US" sz="1200" kern="1200" dirty="0">
                <a:solidFill>
                  <a:schemeClr val="tx1"/>
                </a:solidFill>
                <a:effectLst/>
                <a:latin typeface="+mn-lt"/>
                <a:ea typeface="+mn-ea"/>
                <a:cs typeface="+mn-cs"/>
              </a:rPr>
              <a:t>, and J. </a:t>
            </a:r>
            <a:r>
              <a:rPr lang="en-US" sz="1200" kern="1200" dirty="0" err="1">
                <a:solidFill>
                  <a:schemeClr val="tx1"/>
                </a:solidFill>
                <a:effectLst/>
                <a:latin typeface="+mn-lt"/>
                <a:ea typeface="+mn-ea"/>
                <a:cs typeface="+mn-cs"/>
              </a:rPr>
              <a:t>Fuder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Title Slide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Read a little of the disclaimer so they know how the training came about.  There are two books that will help you operate the saw safely.  The operator’s manual for you saw and the American National Standard for Arboricultural Operations, Also known as ANSI Z133. OSHA follows this ANSI standard. ANSI stands for the American National Standards Institute</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1</a:t>
            </a:fld>
            <a:endParaRPr lang="en-US"/>
          </a:p>
        </p:txBody>
      </p:sp>
    </p:spTree>
    <p:extLst>
      <p:ext uri="{BB962C8B-B14F-4D97-AF65-F5344CB8AC3E}">
        <p14:creationId xmlns:p14="http://schemas.microsoft.com/office/powerpoint/2010/main" val="2234285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#10 </a:t>
            </a:r>
            <a:r>
              <a:rPr lang="en-US" sz="1200" kern="1200" dirty="0" err="1">
                <a:solidFill>
                  <a:schemeClr val="tx1"/>
                </a:solidFill>
                <a:effectLst/>
                <a:latin typeface="+mn-lt"/>
                <a:ea typeface="+mn-ea"/>
                <a:cs typeface="+mn-cs"/>
              </a:rPr>
              <a:t>Stuckie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Creatures like trees too, and you’ve probably come across racoons, squirrels, and even a snake or two. However, some finds are just incredible.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Loggers cut off the top of a chestnut oak tree and they found a brown and white hunting dog!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About 60 prior to harvest, the dog ran into a hole at the bottom of a tree and shimmied 28 feet up, probably chasing something. The poor dog was named </a:t>
            </a:r>
            <a:r>
              <a:rPr lang="en-US" sz="1200" kern="1200" dirty="0" err="1">
                <a:solidFill>
                  <a:schemeClr val="tx1"/>
                </a:solidFill>
                <a:effectLst/>
                <a:latin typeface="+mn-lt"/>
                <a:ea typeface="+mn-ea"/>
                <a:cs typeface="+mn-cs"/>
              </a:rPr>
              <a:t>Stuckie</a:t>
            </a:r>
            <a:r>
              <a:rPr lang="en-US" sz="1200" kern="1200" dirty="0">
                <a:solidFill>
                  <a:schemeClr val="tx1"/>
                </a:solidFill>
                <a:effectLst/>
                <a:latin typeface="+mn-lt"/>
                <a:ea typeface="+mn-ea"/>
                <a:cs typeface="+mn-cs"/>
              </a:rPr>
              <a:t> by the people who found him</a:t>
            </a:r>
            <a:r>
              <a:rPr lang="en-US" dirty="0">
                <a:effectLst/>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was </a:t>
            </a:r>
            <a:r>
              <a:rPr lang="en-US" sz="1200" kern="1200" dirty="0" err="1">
                <a:solidFill>
                  <a:schemeClr val="tx1"/>
                </a:solidFill>
                <a:effectLst/>
                <a:latin typeface="+mn-lt"/>
                <a:ea typeface="+mn-ea"/>
                <a:cs typeface="+mn-cs"/>
              </a:rPr>
              <a:t>Stuckie</a:t>
            </a:r>
            <a:r>
              <a:rPr lang="en-US" sz="1200" kern="1200" dirty="0">
                <a:solidFill>
                  <a:schemeClr val="tx1"/>
                </a:solidFill>
                <a:effectLst/>
                <a:latin typeface="+mn-lt"/>
                <a:ea typeface="+mn-ea"/>
                <a:cs typeface="+mn-cs"/>
              </a:rPr>
              <a:t> so well preserved? Chestnut oaks contain tannin, which is used to tan animal pelts and prevent decay. Tannin is a natural “desiccant,” or material that absorbs moisture and dries out its surroundings.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low-moisture environment stopped the microbial activity and immortalized poor </a:t>
            </a:r>
            <a:r>
              <a:rPr lang="en-US" sz="1200" kern="1200" dirty="0" err="1">
                <a:solidFill>
                  <a:schemeClr val="tx1"/>
                </a:solidFill>
                <a:effectLst/>
                <a:latin typeface="+mn-lt"/>
                <a:ea typeface="+mn-ea"/>
                <a:cs typeface="+mn-cs"/>
              </a:rPr>
              <a:t>Stuckie</a:t>
            </a:r>
            <a:r>
              <a:rPr lang="en-US" sz="1200" kern="1200" dirty="0">
                <a:solidFill>
                  <a:schemeClr val="tx1"/>
                </a:solidFill>
                <a:effectLst/>
                <a:latin typeface="+mn-lt"/>
                <a:ea typeface="+mn-ea"/>
                <a:cs typeface="+mn-cs"/>
              </a:rPr>
              <a:t>. You can go see “</a:t>
            </a:r>
            <a:r>
              <a:rPr lang="en-US" sz="1200" kern="1200" dirty="0" err="1">
                <a:solidFill>
                  <a:schemeClr val="tx1"/>
                </a:solidFill>
                <a:effectLst/>
                <a:latin typeface="+mn-lt"/>
                <a:ea typeface="+mn-ea"/>
                <a:cs typeface="+mn-cs"/>
              </a:rPr>
              <a:t>Stuckie</a:t>
            </a:r>
            <a:r>
              <a:rPr lang="en-US" sz="1200" kern="1200" dirty="0">
                <a:solidFill>
                  <a:schemeClr val="tx1"/>
                </a:solidFill>
                <a:effectLst/>
                <a:latin typeface="+mn-lt"/>
                <a:ea typeface="+mn-ea"/>
                <a:cs typeface="+mn-cs"/>
              </a:rPr>
              <a:t>” at the Southern Forest World Museum in Waycross, Georgia.</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10</a:t>
            </a:fld>
            <a:endParaRPr lang="en-US"/>
          </a:p>
        </p:txBody>
      </p:sp>
    </p:spTree>
    <p:extLst>
      <p:ext uri="{BB962C8B-B14F-4D97-AF65-F5344CB8AC3E}">
        <p14:creationId xmlns:p14="http://schemas.microsoft.com/office/powerpoint/2010/main" val="3484687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#11 Safety Glasses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chainsaw blade bites into the tree, bark, wood chips, and tiny bits of the metal blade explode into the air. Your face and eyes are nice, soft targets for all this flying debris. While a faceguard with a mesh screen protects your face, it isn’t enough to protect your eyes from injury. Neither are eyeglasses or sunglasses. Flying objects can shatter the lenses of regular eyewear, increasing the chances of eye injury.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Safety glasses or goggles with side protection or wrap-around lenses deflect threats that come at the eyes from both the front and the side. There are safety glasses and goggles that fit over prescription eyewear. Alternatively, you can have safety eye wear made to your vision prescription, even if you wear bifocals.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Whether you wear prescription or off-the-shelf safety glasses, to make sure you can see clearly, select models that: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Resist fogging up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Resist scratches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Offer UV protection to minimize eye damage from UV light,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an ANSI/ISEA impact rating of Z87.1.</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Hand out safety glasses and ask them what the ANSI rating is.  There should be at least on set of eye glasses that is not stamped with the proper ANSI rating.</a:t>
            </a:r>
            <a:endParaRPr lang="en-US" sz="120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DA492DC-1975-D54A-8EFA-F49DD7212D4C}" type="slidenum">
              <a:rPr lang="en-US" smtClean="0"/>
              <a:t>11</a:t>
            </a:fld>
            <a:endParaRPr lang="en-US"/>
          </a:p>
        </p:txBody>
      </p:sp>
    </p:spTree>
    <p:extLst>
      <p:ext uri="{BB962C8B-B14F-4D97-AF65-F5344CB8AC3E}">
        <p14:creationId xmlns:p14="http://schemas.microsoft.com/office/powerpoint/2010/main" val="307532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#12 Hearing is Important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hearing is very important.  </a:t>
            </a:r>
          </a:p>
          <a:p>
            <a:r>
              <a:rPr lang="en-US" sz="1200" i="1" kern="1200" dirty="0">
                <a:solidFill>
                  <a:schemeClr val="tx1"/>
                </a:solidFill>
                <a:effectLst/>
                <a:latin typeface="+mn-lt"/>
                <a:ea typeface="+mn-ea"/>
                <a:cs typeface="+mn-cs"/>
              </a:rPr>
              <a:t>Read the slide.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problems aren’t apparent when you are in your 20s, but as you move to your 50s, they can be significant.  How many of you have experienced some hearing loss? What are the signs your hearing is damaged? </a:t>
            </a:r>
          </a:p>
          <a:p>
            <a:r>
              <a:rPr lang="en-US" sz="1200" kern="1200" dirty="0">
                <a:solidFill>
                  <a:schemeClr val="tx1"/>
                </a:solidFill>
                <a:effectLst/>
                <a:latin typeface="+mn-lt"/>
                <a:ea typeface="+mn-ea"/>
                <a:cs typeface="+mn-cs"/>
              </a:rPr>
              <a:t>(Wait for the audience to respond.  Possible answers: ringing in the ears, temporary deafness, get in the car the next day and the radio is too loud).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loud does something need to be to cause noise induced hearing loss?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12</a:t>
            </a:fld>
            <a:endParaRPr lang="en-US"/>
          </a:p>
        </p:txBody>
      </p:sp>
    </p:spTree>
    <p:extLst>
      <p:ext uri="{BB962C8B-B14F-4D97-AF65-F5344CB8AC3E}">
        <p14:creationId xmlns:p14="http://schemas.microsoft.com/office/powerpoint/2010/main" val="2694695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#13. Noise Measurement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Loudness is only one factor contributing to noise induced hearing loss. Length of exposure and proximity to the noise are also factors. Sound is measured in decibels (dB). When you’re exposed to noise at the 85dB level or above repeatedly or for long periods of time, you’re likely to experience hearing loss.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many decibels of noise does a chainsaw produce? (refer to the slide: 100 dB for a new one, and old one can be louder).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ANSI Regulations: The employer </a:t>
            </a:r>
            <a:r>
              <a:rPr lang="en-US" sz="1200" b="1" kern="1200" dirty="0">
                <a:solidFill>
                  <a:schemeClr val="tx1"/>
                </a:solidFill>
                <a:effectLst/>
                <a:latin typeface="+mn-lt"/>
                <a:ea typeface="+mn-ea"/>
                <a:cs typeface="+mn-cs"/>
              </a:rPr>
              <a:t>shall </a:t>
            </a:r>
            <a:r>
              <a:rPr lang="en-US" sz="1200" kern="1200" dirty="0">
                <a:solidFill>
                  <a:schemeClr val="tx1"/>
                </a:solidFill>
                <a:effectLst/>
                <a:latin typeface="+mn-lt"/>
                <a:ea typeface="+mn-ea"/>
                <a:cs typeface="+mn-cs"/>
              </a:rPr>
              <a:t>(this means MUST) provide employees protection against the effects of noise exposure when sound levels exceed an 8-hour, time-weighted average of 85 decibels.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13</a:t>
            </a:fld>
            <a:endParaRPr lang="en-US"/>
          </a:p>
        </p:txBody>
      </p:sp>
    </p:spTree>
    <p:extLst>
      <p:ext uri="{BB962C8B-B14F-4D97-AF65-F5344CB8AC3E}">
        <p14:creationId xmlns:p14="http://schemas.microsoft.com/office/powerpoint/2010/main" val="3662150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#14 NRR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Look for the NRR (Noise Reduction Rating) rating on your equipment. The NRR is a single number rating which is required by law to be shown on the label of each hearing protector sold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tells you the noise reduction the devise provides.</a:t>
            </a:r>
          </a:p>
          <a:p>
            <a:r>
              <a:rPr lang="en-US" sz="1200" kern="1200" dirty="0">
                <a:solidFill>
                  <a:schemeClr val="tx1"/>
                </a:solidFill>
                <a:effectLst/>
                <a:latin typeface="+mn-lt"/>
                <a:ea typeface="+mn-ea"/>
                <a:cs typeface="+mn-cs"/>
              </a:rPr>
              <a:t>An NNR of 25 reduces noise levels by 25 </a:t>
            </a:r>
            <a:r>
              <a:rPr lang="en-US" sz="1200" kern="1200" dirty="0" err="1">
                <a:solidFill>
                  <a:schemeClr val="tx1"/>
                </a:solidFill>
                <a:effectLst/>
                <a:latin typeface="+mn-lt"/>
                <a:ea typeface="+mn-ea"/>
                <a:cs typeface="+mn-cs"/>
              </a:rPr>
              <a:t>dB.</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NNR of 33 reduces noise levels by 33 </a:t>
            </a:r>
            <a:r>
              <a:rPr lang="en-US" sz="1200" kern="1200" dirty="0" err="1">
                <a:solidFill>
                  <a:schemeClr val="tx1"/>
                </a:solidFill>
                <a:effectLst/>
                <a:latin typeface="+mn-lt"/>
                <a:ea typeface="+mn-ea"/>
                <a:cs typeface="+mn-cs"/>
              </a:rPr>
              <a:t>dB.</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a:spcBef>
                <a:spcPct val="0"/>
              </a:spcBef>
            </a:pPr>
            <a:endParaRPr lang="en-US" dirty="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F9AE45-6E13-47CF-9D5F-41349379E615}" type="slidenum">
              <a:rPr lang="en-US"/>
              <a:pPr/>
              <a:t>14</a:t>
            </a:fld>
            <a:endParaRPr lang="en-US"/>
          </a:p>
        </p:txBody>
      </p:sp>
    </p:spTree>
    <p:extLst>
      <p:ext uri="{BB962C8B-B14F-4D97-AF65-F5344CB8AC3E}">
        <p14:creationId xmlns:p14="http://schemas.microsoft.com/office/powerpoint/2010/main" val="853020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#15. What is the NRR?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this slide to show them where the NRR is.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Pass out the hearing protection and ask participants to find the NRR.  There should be one device that is not labeled.  You should tell them not to use that one.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0DF211-86C6-4506-9CC9-F99907554FA5}" type="slidenum">
              <a:rPr lang="en-US" smtClean="0"/>
              <a:pPr/>
              <a:t>15</a:t>
            </a:fld>
            <a:endParaRPr lang="en-US"/>
          </a:p>
        </p:txBody>
      </p:sp>
    </p:spTree>
    <p:extLst>
      <p:ext uri="{BB962C8B-B14F-4D97-AF65-F5344CB8AC3E}">
        <p14:creationId xmlns:p14="http://schemas.microsoft.com/office/powerpoint/2010/main" val="696679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#16 Don’t Overprotect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not to block out all the sound.  There are some sounds you need to hear.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 you need to hear? (The tree cracking. Your co-workers.)</a:t>
            </a:r>
          </a:p>
          <a:p>
            <a:pPr>
              <a:spcBef>
                <a:spcPct val="0"/>
              </a:spcBef>
            </a:pPr>
            <a:endParaRPr lang="en-US" dirty="0"/>
          </a:p>
          <a:p>
            <a:pPr>
              <a:spcBef>
                <a:spcPct val="0"/>
              </a:spcBef>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002231-B501-4A31-80C6-BD2002C70F12}" type="slidenum">
              <a:rPr lang="en-US"/>
              <a:pPr/>
              <a:t>16</a:t>
            </a:fld>
            <a:endParaRPr lang="en-US"/>
          </a:p>
        </p:txBody>
      </p:sp>
    </p:spTree>
    <p:extLst>
      <p:ext uri="{BB962C8B-B14F-4D97-AF65-F5344CB8AC3E}">
        <p14:creationId xmlns:p14="http://schemas.microsoft.com/office/powerpoint/2010/main" val="263383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sz="1200" kern="1200" dirty="0">
                <a:solidFill>
                  <a:schemeClr val="tx1"/>
                </a:solidFill>
                <a:effectLst/>
                <a:latin typeface="+mn-lt"/>
                <a:ea typeface="+mn-ea"/>
                <a:cs typeface="+mn-cs"/>
              </a:rPr>
              <a:t># 17 Chaps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Moving on down, let’s look at protection for your body.</a:t>
            </a:r>
          </a:p>
          <a:p>
            <a:r>
              <a:rPr lang="en-US" sz="1200" kern="1200" dirty="0">
                <a:solidFill>
                  <a:schemeClr val="tx1"/>
                </a:solidFill>
                <a:effectLst/>
                <a:latin typeface="+mn-lt"/>
                <a:ea typeface="+mn-ea"/>
                <a:cs typeface="+mn-cs"/>
              </a:rPr>
              <a:t>The CDC reports, “Each year, approximately 36,000 people are treated in hospital emergency departments for injuries from using chain saws.” Saw cuts are ugly cuts.  The most common place for cuts is on your left hand.  Do you know why? (One handing the saw and feed brush into it with the left hand).  Good technique will protect you from that accident.  The second most common area for a saw cut is the left leg.  Why? (You get tired and the saw tends to rest there.)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only one article of PPE that protects you from cuts.  That is your chaps.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Fasten all the buckles on chaps and keep them snug. They should cover the full length of the thigh to two inches below the top of the boot.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use a saw daily, it is wise to invest in safety pants. They look good, fit well, and you will be sure to have them on if you need them. They cost a bit more, but the added comfort makes them worth it.</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17</a:t>
            </a:fld>
            <a:endParaRPr lang="en-US"/>
          </a:p>
        </p:txBody>
      </p:sp>
    </p:spTree>
    <p:extLst>
      <p:ext uri="{BB962C8B-B14F-4D97-AF65-F5344CB8AC3E}">
        <p14:creationId xmlns:p14="http://schemas.microsoft.com/office/powerpoint/2010/main" val="2495080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#18. Don’t try this at home!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Pavel is going to show us why safety chaps and pants are a good investment.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https://www.youtube.com/watch?v=r5VSivQe760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Read and understand the manufacturer’s care and use instructions. Chaps and pants must be washed. They aren’t effective dirty. Some are machine washable in cold water, but they don’t like the dryer or chlorine bleach. Read the care guidelines and follow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cut your saw chaps/pants, you must replace them. One cut, you chuck!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Always keep your chaps/pants on when using your saw. They are worthless in the truck.</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18</a:t>
            </a:fld>
            <a:endParaRPr lang="en-US"/>
          </a:p>
        </p:txBody>
      </p:sp>
    </p:spTree>
    <p:extLst>
      <p:ext uri="{BB962C8B-B14F-4D97-AF65-F5344CB8AC3E}">
        <p14:creationId xmlns:p14="http://schemas.microsoft.com/office/powerpoint/2010/main" val="1775684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#19 Gloves and Boots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some characteristics of a good pair of gloves?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Gel padding in the palms to drastically reduce vibration.</a:t>
            </a:r>
          </a:p>
          <a:p>
            <a:pPr lvl="0"/>
            <a:r>
              <a:rPr lang="en-US" sz="1200" kern="1200" dirty="0">
                <a:solidFill>
                  <a:schemeClr val="tx1"/>
                </a:solidFill>
                <a:effectLst/>
                <a:latin typeface="+mn-lt"/>
                <a:ea typeface="+mn-ea"/>
                <a:cs typeface="+mn-cs"/>
              </a:rPr>
              <a:t>Lined with cut-resistant DuPont Kevlar fiber to prevent minor cuts. They should be rated at Level 3 for cut resistance. (ANSI/ISEA 105-2005 Standard.</a:t>
            </a:r>
          </a:p>
          <a:p>
            <a:pPr lvl="0"/>
            <a:r>
              <a:rPr lang="en-US" sz="1200" kern="1200" dirty="0">
                <a:solidFill>
                  <a:schemeClr val="tx1"/>
                </a:solidFill>
                <a:effectLst/>
                <a:latin typeface="+mn-lt"/>
                <a:ea typeface="+mn-ea"/>
                <a:cs typeface="+mn-cs"/>
              </a:rPr>
              <a:t>Snug fit. Get the right size to fit your hands.</a:t>
            </a:r>
          </a:p>
          <a:p>
            <a:pPr lvl="0"/>
            <a:r>
              <a:rPr lang="en-US" sz="1200" kern="1200" dirty="0">
                <a:solidFill>
                  <a:schemeClr val="tx1"/>
                </a:solidFill>
                <a:effectLst/>
                <a:latin typeface="+mn-lt"/>
                <a:ea typeface="+mn-ea"/>
                <a:cs typeface="+mn-cs"/>
              </a:rPr>
              <a:t>Non-slip with breathable Spandex with goatskin or other materials that provide good control for your fingers and palms. Make sure the top of the glove is well made.</a:t>
            </a:r>
          </a:p>
          <a:p>
            <a:pPr lvl="0"/>
            <a:r>
              <a:rPr lang="en-US" sz="1200" kern="1200" dirty="0">
                <a:solidFill>
                  <a:schemeClr val="tx1"/>
                </a:solidFill>
                <a:effectLst/>
                <a:latin typeface="+mn-lt"/>
                <a:ea typeface="+mn-ea"/>
                <a:cs typeface="+mn-cs"/>
              </a:rPr>
              <a:t>Wrist closure with Velcro keeps debris out and doesn’t   get  caught in things like</a:t>
            </a:r>
          </a:p>
          <a:p>
            <a:pPr lvl="0"/>
            <a:r>
              <a:rPr lang="en-US" sz="1200" kern="1200" dirty="0">
                <a:solidFill>
                  <a:schemeClr val="tx1"/>
                </a:solidFill>
                <a:effectLst/>
                <a:latin typeface="+mn-lt"/>
                <a:ea typeface="+mn-ea"/>
                <a:cs typeface="+mn-cs"/>
              </a:rPr>
              <a:t>chippers, saw tips, or sticks.</a:t>
            </a:r>
          </a:p>
          <a:p>
            <a:pPr lvl="0"/>
            <a:r>
              <a:rPr lang="en-US" sz="1200" kern="1200" dirty="0">
                <a:solidFill>
                  <a:schemeClr val="tx1"/>
                </a:solidFill>
                <a:effectLst/>
                <a:latin typeface="+mn-lt"/>
                <a:ea typeface="+mn-ea"/>
                <a:cs typeface="+mn-cs"/>
              </a:rPr>
              <a:t>Machine washable if possible.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characteristics of a good boot?</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Correctly fitted to the size of your foot.</a:t>
            </a:r>
          </a:p>
          <a:p>
            <a:pPr lvl="0"/>
            <a:r>
              <a:rPr lang="en-US" sz="1200" kern="1200" dirty="0">
                <a:solidFill>
                  <a:schemeClr val="tx1"/>
                </a:solidFill>
                <a:effectLst/>
                <a:latin typeface="+mn-lt"/>
                <a:ea typeface="+mn-ea"/>
                <a:cs typeface="+mn-cs"/>
              </a:rPr>
              <a:t>Lined with DuPont Kevlar for chain cut resistance .</a:t>
            </a:r>
          </a:p>
          <a:p>
            <a:pPr lvl="0"/>
            <a:r>
              <a:rPr lang="en-US" sz="1200" kern="1200" dirty="0">
                <a:solidFill>
                  <a:schemeClr val="tx1"/>
                </a:solidFill>
                <a:effectLst/>
                <a:latin typeface="+mn-lt"/>
                <a:ea typeface="+mn-ea"/>
                <a:cs typeface="+mn-cs"/>
              </a:rPr>
              <a:t>High abrasion resistance.</a:t>
            </a:r>
          </a:p>
          <a:p>
            <a:pPr lvl="0"/>
            <a:r>
              <a:rPr lang="en-US" sz="1200" kern="1200" dirty="0">
                <a:solidFill>
                  <a:schemeClr val="tx1"/>
                </a:solidFill>
                <a:effectLst/>
                <a:latin typeface="+mn-lt"/>
                <a:ea typeface="+mn-ea"/>
                <a:cs typeface="+mn-cs"/>
              </a:rPr>
              <a:t>Steel shank for support.</a:t>
            </a:r>
          </a:p>
          <a:p>
            <a:pPr lvl="0"/>
            <a:r>
              <a:rPr lang="en-US" sz="1200" kern="1200" dirty="0">
                <a:solidFill>
                  <a:schemeClr val="tx1"/>
                </a:solidFill>
                <a:effectLst/>
                <a:latin typeface="+mn-lt"/>
                <a:ea typeface="+mn-ea"/>
                <a:cs typeface="+mn-cs"/>
              </a:rPr>
              <a:t>Moisture repellent upper.</a:t>
            </a:r>
          </a:p>
          <a:p>
            <a:pPr lvl="0"/>
            <a:r>
              <a:rPr lang="en-US" sz="1200" kern="1200" dirty="0">
                <a:solidFill>
                  <a:schemeClr val="tx1"/>
                </a:solidFill>
                <a:effectLst/>
                <a:latin typeface="+mn-lt"/>
                <a:ea typeface="+mn-ea"/>
                <a:cs typeface="+mn-cs"/>
              </a:rPr>
              <a:t>Pillow cushion inserts.</a:t>
            </a:r>
          </a:p>
          <a:p>
            <a:pPr lvl="0"/>
            <a:r>
              <a:rPr lang="en-US" sz="1200" kern="1200" dirty="0">
                <a:solidFill>
                  <a:schemeClr val="tx1"/>
                </a:solidFill>
                <a:effectLst/>
                <a:latin typeface="+mn-lt"/>
                <a:ea typeface="+mn-ea"/>
                <a:cs typeface="+mn-cs"/>
              </a:rPr>
              <a:t>Steel, titanium or plastic toed boots. Titanium and plastic toed boots reduce the overall weight of the boot.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19</a:t>
            </a:fld>
            <a:endParaRPr lang="en-US"/>
          </a:p>
        </p:txBody>
      </p:sp>
    </p:spTree>
    <p:extLst>
      <p:ext uri="{BB962C8B-B14F-4D97-AF65-F5344CB8AC3E}">
        <p14:creationId xmlns:p14="http://schemas.microsoft.com/office/powerpoint/2010/main" val="15352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 Sister Margaret Ann</a:t>
            </a:r>
          </a:p>
          <a:p>
            <a:r>
              <a:rPr lang="en-US" sz="1200" kern="1200" dirty="0">
                <a:solidFill>
                  <a:schemeClr val="tx1"/>
                </a:solidFill>
                <a:effectLst/>
                <a:latin typeface="+mn-lt"/>
                <a:ea typeface="+mn-ea"/>
                <a:cs typeface="+mn-cs"/>
              </a:rPr>
              <a:t>Video: </a:t>
            </a:r>
            <a:r>
              <a:rPr lang="en-US" sz="1200" u="sng" kern="1200" dirty="0">
                <a:solidFill>
                  <a:schemeClr val="tx1"/>
                </a:solidFill>
                <a:effectLst/>
                <a:latin typeface="+mn-lt"/>
                <a:ea typeface="+mn-ea"/>
                <a:cs typeface="+mn-cs"/>
                <a:hlinkClick r:id="rId3"/>
              </a:rPr>
              <a:t>https://www.youtube.com/watch?v=e-ozLCZT4wg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disasters happen, it’s natural to want to help out. Let’s watch as Sister Margaret Ann jumps right in to help clean up after a storm.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Show the video.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can probably agree with Sister Margaret Ann that lending a hand is a good habit. But one of the first rules of emergency response is to make sure you don’t become another victim in need of help.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risks do you noticed in the video? (No PPE for chainsaw user; in the road with no traffic control or barriers; Poison ivy, insects, abrasions . . .) What is her plan?</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a:t>
            </a:fld>
            <a:endParaRPr lang="en-US"/>
          </a:p>
        </p:txBody>
      </p:sp>
    </p:spTree>
    <p:extLst>
      <p:ext uri="{BB962C8B-B14F-4D97-AF65-F5344CB8AC3E}">
        <p14:creationId xmlns:p14="http://schemas.microsoft.com/office/powerpoint/2010/main" val="524448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#20 Vests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high visibility safety vest is always good near traffic or when out in the woods.</a:t>
            </a:r>
          </a:p>
          <a:p>
            <a:r>
              <a:rPr lang="en-US" sz="1200" i="1" kern="1200" dirty="0">
                <a:solidFill>
                  <a:schemeClr val="tx1"/>
                </a:solidFill>
                <a:effectLst/>
                <a:latin typeface="+mn-lt"/>
                <a:ea typeface="+mn-ea"/>
                <a:cs typeface="+mn-cs"/>
              </a:rPr>
              <a:t>Show them the demonstration vests and note the pull apart vest could be good when working around chippers.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20</a:t>
            </a:fld>
            <a:endParaRPr lang="en-US"/>
          </a:p>
        </p:txBody>
      </p:sp>
    </p:spTree>
    <p:extLst>
      <p:ext uri="{BB962C8B-B14F-4D97-AF65-F5344CB8AC3E}">
        <p14:creationId xmlns:p14="http://schemas.microsoft.com/office/powerpoint/2010/main" val="3418751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#21. Insect Pests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pests are always out there, but they may be in places you don’t expect to see them after flooding.</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21</a:t>
            </a:fld>
            <a:endParaRPr lang="en-US"/>
          </a:p>
        </p:txBody>
      </p:sp>
    </p:spTree>
    <p:extLst>
      <p:ext uri="{BB962C8B-B14F-4D97-AF65-F5344CB8AC3E}">
        <p14:creationId xmlns:p14="http://schemas.microsoft.com/office/powerpoint/2010/main" val="1501200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#22 Chiggers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Chiggers (red bugs) are baby mites. They normally feed on snakes and lizards; they cannot survive on humans. Unfortunately, their salivary secretions cause severe reactions by the human immune system, leaving us itching for a week afterward. (Meanwhile, the chigger has died within hours of attaching to us.) Contrary to folklore, chiggers do not burrow into human skin. By the time itching starts, the larval mite has died and fallen off, so treatment from this point on is treating the symptoms.  (Once the chigger has injected its salivary secretions, there’s nothing we can do but itch!)</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22</a:t>
            </a:fld>
            <a:endParaRPr lang="en-US"/>
          </a:p>
        </p:txBody>
      </p:sp>
    </p:spTree>
    <p:extLst>
      <p:ext uri="{BB962C8B-B14F-4D97-AF65-F5344CB8AC3E}">
        <p14:creationId xmlns:p14="http://schemas.microsoft.com/office/powerpoint/2010/main" val="3007864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#23 Ticks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Adult Tick (Left) and Seed ticks (right).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Remove ticks by grasping them with tweezers and pulling straight out. No need for any of those other tick removal gimmicks. Use tweezers to help insure removal.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 aware of the symptoms of tick borne illness.  Center for Disease Control and Prevention (CDC) reported an increase in the number of annual reports of tick-borne bacterial and protozoan diseases. There were less than 22,000 in 2004. In 2016 there were over 48,000.  Lyme disease accounted for 82% of all tick-borne disease reported.   Scarier yet, the CDC suspects that the number of cases was substantially underreported.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CDC says the most common symptoms of tick-related illnesses are:</a:t>
            </a:r>
          </a:p>
          <a:p>
            <a:pPr lvl="0"/>
            <a:r>
              <a:rPr lang="en-US" sz="1200" kern="1200" dirty="0">
                <a:solidFill>
                  <a:schemeClr val="tx1"/>
                </a:solidFill>
                <a:effectLst/>
                <a:latin typeface="+mn-lt"/>
                <a:ea typeface="+mn-ea"/>
                <a:cs typeface="+mn-cs"/>
              </a:rPr>
              <a:t>Fever/chills</a:t>
            </a:r>
          </a:p>
          <a:p>
            <a:pPr lvl="0"/>
            <a:r>
              <a:rPr lang="en-US" sz="1200" kern="1200" dirty="0">
                <a:solidFill>
                  <a:schemeClr val="tx1"/>
                </a:solidFill>
                <a:effectLst/>
                <a:latin typeface="+mn-lt"/>
                <a:ea typeface="+mn-ea"/>
                <a:cs typeface="+mn-cs"/>
              </a:rPr>
              <a:t>Aches and pains</a:t>
            </a:r>
          </a:p>
          <a:p>
            <a:pPr lvl="0"/>
            <a:r>
              <a:rPr lang="en-US" sz="1200" kern="1200" dirty="0">
                <a:solidFill>
                  <a:schemeClr val="tx1"/>
                </a:solidFill>
                <a:effectLst/>
                <a:latin typeface="+mn-lt"/>
                <a:ea typeface="+mn-ea"/>
                <a:cs typeface="+mn-cs"/>
              </a:rPr>
              <a:t>Rash</a:t>
            </a:r>
          </a:p>
          <a:p>
            <a:pPr lvl="0"/>
            <a:r>
              <a:rPr lang="en-US" sz="1200" u="sng" kern="1200" dirty="0">
                <a:solidFill>
                  <a:schemeClr val="tx1"/>
                </a:solidFill>
                <a:effectLst/>
                <a:latin typeface="+mn-lt"/>
                <a:ea typeface="+mn-ea"/>
                <a:cs typeface="+mn-cs"/>
              </a:rPr>
              <a:t>Other symptoms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 see you’re your doctor promptly if you experience these symptoms.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23</a:t>
            </a:fld>
            <a:endParaRPr lang="en-US"/>
          </a:p>
        </p:txBody>
      </p:sp>
    </p:spTree>
    <p:extLst>
      <p:ext uri="{BB962C8B-B14F-4D97-AF65-F5344CB8AC3E}">
        <p14:creationId xmlns:p14="http://schemas.microsoft.com/office/powerpoint/2010/main" val="596727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#24 Permethrin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Products containing Permethrin (often sold under the trade name </a:t>
            </a:r>
            <a:r>
              <a:rPr lang="en-US" sz="1200" kern="1200" dirty="0" err="1">
                <a:solidFill>
                  <a:schemeClr val="tx1"/>
                </a:solidFill>
                <a:effectLst/>
                <a:latin typeface="+mn-lt"/>
                <a:ea typeface="+mn-ea"/>
                <a:cs typeface="+mn-cs"/>
              </a:rPr>
              <a:t>Permanone</a:t>
            </a:r>
            <a:r>
              <a:rPr lang="en-US" sz="1200" kern="1200" dirty="0">
                <a:solidFill>
                  <a:schemeClr val="tx1"/>
                </a:solidFill>
                <a:effectLst/>
                <a:latin typeface="+mn-lt"/>
                <a:ea typeface="+mn-ea"/>
                <a:cs typeface="+mn-cs"/>
              </a:rPr>
              <a:t>® ) can help keep chiggers and ticks off you. Spray your pants legs and socks with products containing permethrin. </a:t>
            </a: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24</a:t>
            </a:fld>
            <a:endParaRPr lang="en-US"/>
          </a:p>
        </p:txBody>
      </p:sp>
    </p:spTree>
    <p:extLst>
      <p:ext uri="{BB962C8B-B14F-4D97-AF65-F5344CB8AC3E}">
        <p14:creationId xmlns:p14="http://schemas.microsoft.com/office/powerpoint/2010/main" val="3481446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#25 Mosquitoes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Female mosquitoes feed on blood and can transmit diseases. . There may be more mosquitoes after heavy rains and flooding because there is more standing water in which they can breed. DEET containing products are effective repellants.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Permethrin works too.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DEET can go your skin, Permethrin goes on your clothes.</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25</a:t>
            </a:fld>
            <a:endParaRPr lang="en-US"/>
          </a:p>
        </p:txBody>
      </p:sp>
    </p:spTree>
    <p:extLst>
      <p:ext uri="{BB962C8B-B14F-4D97-AF65-F5344CB8AC3E}">
        <p14:creationId xmlns:p14="http://schemas.microsoft.com/office/powerpoint/2010/main" val="1966569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#26 Fire Ants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Fire ants, known for their aggressive behavior and painful stings, are an invasive species in the Carolinas, and they are known for being rugged survivors. In fact, they are especially adept at surviving floods, capable of banding together to create "rafts" that float until the waters recede and they can rebuild their colony.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raft exterior is largely composed of workers, who protect the core of the ant colony on the interior: eggs, larvae, and the queen.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26</a:t>
            </a:fld>
            <a:endParaRPr lang="en-US"/>
          </a:p>
        </p:txBody>
      </p:sp>
    </p:spTree>
    <p:extLst>
      <p:ext uri="{BB962C8B-B14F-4D97-AF65-F5344CB8AC3E}">
        <p14:creationId xmlns:p14="http://schemas.microsoft.com/office/powerpoint/2010/main" val="510887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soon as the raft touches something solid, which might be a boat or a person's skin, the ants will immediately latch 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they latch on to you, rub them off immediately. Don’t try to submerge them, they will just cling to the skin.</a:t>
            </a:r>
          </a:p>
          <a:p>
            <a:r>
              <a:rPr lang="en-US" sz="1200" kern="1200" dirty="0">
                <a:solidFill>
                  <a:schemeClr val="tx1"/>
                </a:solidFill>
                <a:effectLst/>
                <a:latin typeface="+mn-lt"/>
                <a:ea typeface="+mn-ea"/>
                <a:cs typeface="+mn-cs"/>
              </a:rPr>
              <a:t>Ant rafts tend to look like regular debris when they are floating in the water. It isn't until you get right up to one that you can see that the cluster is alive.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 wary of fire ant colonies after the waters recede, as fire ants tend to build their colony back up wherever their rafts land. There could be new colonies in unsuspected areas, including playgrounds, backyards, or parks.</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27</a:t>
            </a:fld>
            <a:endParaRPr lang="en-US"/>
          </a:p>
        </p:txBody>
      </p:sp>
    </p:spTree>
    <p:extLst>
      <p:ext uri="{BB962C8B-B14F-4D97-AF65-F5344CB8AC3E}">
        <p14:creationId xmlns:p14="http://schemas.microsoft.com/office/powerpoint/2010/main" val="2192569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#28 Five Essential Safety Features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you use a saw, look for these five essential safety features.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KICKBACK GUARD AND CHAIN BRAKE: </a:t>
            </a:r>
            <a:r>
              <a:rPr lang="en-US" sz="1200" kern="1200" dirty="0">
                <a:solidFill>
                  <a:schemeClr val="tx1"/>
                </a:solidFill>
                <a:effectLst/>
                <a:latin typeface="+mn-lt"/>
                <a:ea typeface="+mn-ea"/>
                <a:cs typeface="+mn-cs"/>
              </a:rPr>
              <a:t>The chain brake stops the rotation of the chain.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chain brake is designed to be activated in two ways.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 left wrist forces the kickback guard forwards, the chain brake will activate. Following kickback the chain brake will trigger from the inertial forces generated.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take two steps during cutting, push the chain brake forward with the back of your hand to engage the chain brake. If you set the saw down, engage the chain brake.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THROTTLE LOCK: </a:t>
            </a:r>
            <a:r>
              <a:rPr lang="en-US" sz="1200" kern="1200" dirty="0">
                <a:solidFill>
                  <a:schemeClr val="tx1"/>
                </a:solidFill>
                <a:effectLst/>
                <a:latin typeface="+mn-lt"/>
                <a:ea typeface="+mn-ea"/>
                <a:cs typeface="+mn-cs"/>
              </a:rPr>
              <a:t>The throttle lock is designed to prevent accidental throttle advance. The throttle will only work if the lock is pressed in, i.e. if you hold the saw’s rear handle with a firm grip while accelerating.</a:t>
            </a:r>
          </a:p>
          <a:p>
            <a:r>
              <a:rPr lang="en-US" sz="1200" b="1" kern="1200" dirty="0">
                <a:solidFill>
                  <a:schemeClr val="tx1"/>
                </a:solidFill>
                <a:effectLst/>
                <a:latin typeface="+mn-lt"/>
                <a:ea typeface="+mn-ea"/>
                <a:cs typeface="+mn-cs"/>
              </a:rPr>
              <a:t>CHAIN CATCHER: </a:t>
            </a:r>
            <a:r>
              <a:rPr lang="en-US" sz="1200" kern="1200" dirty="0">
                <a:solidFill>
                  <a:schemeClr val="tx1"/>
                </a:solidFill>
                <a:effectLst/>
                <a:latin typeface="+mn-lt"/>
                <a:ea typeface="+mn-ea"/>
                <a:cs typeface="+mn-cs"/>
              </a:rPr>
              <a:t>The chain catcher is designed to catch the chain if the chain should break or derail. Easy to overlook because it is on the bottom of the saw. They break off but can easily be replaced at the saw shop.</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RIGHT-HAND GUARD: </a:t>
            </a:r>
            <a:r>
              <a:rPr lang="en-US" sz="1200" kern="1200" dirty="0">
                <a:solidFill>
                  <a:schemeClr val="tx1"/>
                </a:solidFill>
                <a:effectLst/>
                <a:latin typeface="+mn-lt"/>
                <a:ea typeface="+mn-ea"/>
                <a:cs typeface="+mn-cs"/>
              </a:rPr>
              <a:t>The right-hand guard is designed to protect the user’s hand if the chain should break or derail.</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EASY ACCESSIBLE STOP CONTROL: </a:t>
            </a:r>
            <a:r>
              <a:rPr lang="en-US" sz="1200" kern="1200" dirty="0">
                <a:solidFill>
                  <a:schemeClr val="tx1"/>
                </a:solidFill>
                <a:effectLst/>
                <a:latin typeface="+mn-lt"/>
                <a:ea typeface="+mn-ea"/>
                <a:cs typeface="+mn-cs"/>
              </a:rPr>
              <a:t>The stop control must be placed where it is easy to access on the saw so that the engine can be stopped quickly in a critical situation.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any of these safety features are broken, don’t use the saw. Better yet, take the blade off so that nobody else uses it and turn it in to maintenance.</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28</a:t>
            </a:fld>
            <a:endParaRPr lang="en-US"/>
          </a:p>
        </p:txBody>
      </p:sp>
    </p:spTree>
    <p:extLst>
      <p:ext uri="{BB962C8B-B14F-4D97-AF65-F5344CB8AC3E}">
        <p14:creationId xmlns:p14="http://schemas.microsoft.com/office/powerpoint/2010/main" val="3308597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#29 Safe Carry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lots of ways to carry a saw, but there is only one safe way.  Always carry the chainsaw with the bar pointed behind you.  If the saw has been running it is important to make sure the muffler side is away from the body.  Always shut the chainsaw off before carrying it any sort of distance.</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29</a:t>
            </a:fld>
            <a:endParaRPr lang="en-US"/>
          </a:p>
        </p:txBody>
      </p:sp>
    </p:spTree>
    <p:extLst>
      <p:ext uri="{BB962C8B-B14F-4D97-AF65-F5344CB8AC3E}">
        <p14:creationId xmlns:p14="http://schemas.microsoft.com/office/powerpoint/2010/main" val="37552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TCI Stats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Tree Care Industry Association reported 153 Occupational Accidents in 2016. Chainsaw cuts fall under Struck-by. Only one chainsaw cut was reported to TCIA  in 2016, but that one was fatal.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youngest victim TCIA recorded was 18, the oldest was 70. The median age of the victim (all incidents) was 39. This relatively high median age suggests that complacency rather than ignorance plays a significant role in these incidents.</a:t>
            </a:r>
          </a:p>
          <a:p>
            <a:r>
              <a:rPr lang="en-US" sz="1200" kern="1200" dirty="0">
                <a:solidFill>
                  <a:schemeClr val="tx1"/>
                </a:solidFill>
                <a:effectLst/>
                <a:latin typeface="+mn-lt"/>
                <a:ea typeface="+mn-ea"/>
                <a:cs typeface="+mn-cs"/>
              </a:rPr>
              <a:t>Supporting this claim: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typical fall victim was unsecured.</a:t>
            </a:r>
          </a:p>
          <a:p>
            <a:pPr lvl="0"/>
            <a:r>
              <a:rPr lang="en-US" sz="1200" kern="1200" dirty="0">
                <a:solidFill>
                  <a:schemeClr val="tx1"/>
                </a:solidFill>
                <a:effectLst/>
                <a:latin typeface="+mn-lt"/>
                <a:ea typeface="+mn-ea"/>
                <a:cs typeface="+mn-cs"/>
              </a:rPr>
              <a:t>The typical struck-by victim failed to clear the drop zone.</a:t>
            </a:r>
          </a:p>
          <a:p>
            <a:pPr lvl="0"/>
            <a:r>
              <a:rPr lang="en-US" sz="1200" kern="1200" dirty="0">
                <a:solidFill>
                  <a:schemeClr val="tx1"/>
                </a:solidFill>
                <a:effectLst/>
                <a:latin typeface="+mn-lt"/>
                <a:ea typeface="+mn-ea"/>
                <a:cs typeface="+mn-cs"/>
              </a:rPr>
              <a:t>The typical electrocution victim violated MAD (Minimum Approach Distances) and made contact through a conductive tool/object.</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a:t>
            </a:fld>
            <a:endParaRPr lang="en-US"/>
          </a:p>
        </p:txBody>
      </p:sp>
    </p:spTree>
    <p:extLst>
      <p:ext uri="{BB962C8B-B14F-4D97-AF65-F5344CB8AC3E}">
        <p14:creationId xmlns:p14="http://schemas.microsoft.com/office/powerpoint/2010/main" val="2649413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#30 Example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an example of safe carrying technique: Saw powered off, bar behind.</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30</a:t>
            </a:fld>
            <a:endParaRPr lang="en-US"/>
          </a:p>
        </p:txBody>
      </p:sp>
    </p:spTree>
    <p:extLst>
      <p:ext uri="{BB962C8B-B14F-4D97-AF65-F5344CB8AC3E}">
        <p14:creationId xmlns:p14="http://schemas.microsoft.com/office/powerpoint/2010/main" val="598700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#31 Electricity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Tree work hazards increase significantly during or after a storm. Many of the tools that we rely on to help protect us from electrical hazards such as pole pruners, saws, and aerial lifts lose their capacity to insulate when wet. The trees we work in are also much more conductive when they are wet. Strong winds can push treetops into contact with conductors and make controlling cut limbs and tops extremely difficult even with rigging. Tree workers must exercise extreme caution and judgment in these situations and, when warranted, delay the work until the weather improves.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Line clearance is </a:t>
            </a:r>
            <a:r>
              <a:rPr lang="en-US" sz="1200" b="1" kern="1200" dirty="0">
                <a:solidFill>
                  <a:schemeClr val="tx1"/>
                </a:solidFill>
                <a:effectLst/>
                <a:latin typeface="+mn-lt"/>
                <a:ea typeface="+mn-ea"/>
                <a:cs typeface="+mn-cs"/>
              </a:rPr>
              <a:t>pruning</a:t>
            </a:r>
            <a:r>
              <a:rPr lang="en-US" sz="1200" kern="1200" dirty="0">
                <a:solidFill>
                  <a:schemeClr val="tx1"/>
                </a:solidFill>
                <a:effectLst/>
                <a:latin typeface="+mn-lt"/>
                <a:ea typeface="+mn-ea"/>
                <a:cs typeface="+mn-cs"/>
              </a:rPr>
              <a:t>, trimming, repairing, maintaining, removing, or </a:t>
            </a:r>
            <a:r>
              <a:rPr lang="en-US" sz="1200" b="1" kern="1200" dirty="0">
                <a:solidFill>
                  <a:schemeClr val="tx1"/>
                </a:solidFill>
                <a:effectLst/>
                <a:latin typeface="+mn-lt"/>
                <a:ea typeface="+mn-ea"/>
                <a:cs typeface="+mn-cs"/>
              </a:rPr>
              <a:t>clearing </a:t>
            </a:r>
            <a:r>
              <a:rPr lang="en-US" sz="1200" kern="1200" dirty="0">
                <a:solidFill>
                  <a:schemeClr val="tx1"/>
                </a:solidFill>
                <a:effectLst/>
                <a:latin typeface="+mn-lt"/>
                <a:ea typeface="+mn-ea"/>
                <a:cs typeface="+mn-cs"/>
              </a:rPr>
              <a:t>of </a:t>
            </a:r>
            <a:r>
              <a:rPr lang="en-US" sz="1200" b="1" kern="1200" dirty="0">
                <a:solidFill>
                  <a:schemeClr val="tx1"/>
                </a:solidFill>
                <a:effectLst/>
                <a:latin typeface="+mn-lt"/>
                <a:ea typeface="+mn-ea"/>
                <a:cs typeface="+mn-cs"/>
              </a:rPr>
              <a:t>trees </a:t>
            </a:r>
            <a:r>
              <a:rPr lang="en-US" sz="1200" kern="1200" dirty="0">
                <a:solidFill>
                  <a:schemeClr val="tx1"/>
                </a:solidFill>
                <a:effectLst/>
                <a:latin typeface="+mn-lt"/>
                <a:ea typeface="+mn-ea"/>
                <a:cs typeface="+mn-cs"/>
              </a:rPr>
              <a:t>or the cutting of brush that is near (within 10 feet of) energized power </a:t>
            </a:r>
            <a:r>
              <a:rPr lang="en-US" sz="1200" b="1" kern="1200" dirty="0">
                <a:solidFill>
                  <a:schemeClr val="tx1"/>
                </a:solidFill>
                <a:effectLst/>
                <a:latin typeface="+mn-lt"/>
                <a:ea typeface="+mn-ea"/>
                <a:cs typeface="+mn-cs"/>
              </a:rPr>
              <a:t>lines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even a street lamp circuit or phone line can be energized with enough voltage to kill, almost all arborists in the field have at least some exposure to this hazard. In fact, workers don’t even have to touch a wire to be electrocuted – about half of all electrocution fatalities are the result of indirect contact.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in mind that electricity from a downed line away from you may reach the worksite through other conductors such as chain link fences, metal curbing, or even “harmless” phone or cable lines.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the ground under your feet can even conduct electricity, given the right soil conditions and voltage.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31</a:t>
            </a:fld>
            <a:endParaRPr lang="en-US"/>
          </a:p>
        </p:txBody>
      </p:sp>
    </p:spTree>
    <p:extLst>
      <p:ext uri="{BB962C8B-B14F-4D97-AF65-F5344CB8AC3E}">
        <p14:creationId xmlns:p14="http://schemas.microsoft.com/office/powerpoint/2010/main" val="528283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#32 Electricity Warning</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Read the slide. Restate the slide.</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32</a:t>
            </a:fld>
            <a:endParaRPr lang="en-US"/>
          </a:p>
        </p:txBody>
      </p:sp>
    </p:spTree>
    <p:extLst>
      <p:ext uri="{BB962C8B-B14F-4D97-AF65-F5344CB8AC3E}">
        <p14:creationId xmlns:p14="http://schemas.microsoft.com/office/powerpoint/2010/main" val="3299846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#33 Generator Danger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homeowners using incorrectly set-up generators can cause “back feed” into their house drop, which in turn is “pumped up” in volume by transformers, reenergizing lines the tree crew may have “known” to be dead.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hear a generator operating or notice lights on at one residence in an otherwise blacked out area, consider all conductors to be energized.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again, do not begin working until the utility company has cleared  all downed lines as dead.</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33</a:t>
            </a:fld>
            <a:endParaRPr lang="en-US"/>
          </a:p>
        </p:txBody>
      </p:sp>
    </p:spTree>
    <p:extLst>
      <p:ext uri="{BB962C8B-B14F-4D97-AF65-F5344CB8AC3E}">
        <p14:creationId xmlns:p14="http://schemas.microsoft.com/office/powerpoint/2010/main" val="3070478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#34 Remove Tripping Hazards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Clear out small debris before you begin. This will help you get a better look at things and reduce tripping hazards.</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34</a:t>
            </a:fld>
            <a:endParaRPr lang="en-US"/>
          </a:p>
        </p:txBody>
      </p:sp>
    </p:spTree>
    <p:extLst>
      <p:ext uri="{BB962C8B-B14F-4D97-AF65-F5344CB8AC3E}">
        <p14:creationId xmlns:p14="http://schemas.microsoft.com/office/powerpoint/2010/main" val="1276172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#35 Safe Start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Drop-starting a chainsaw is prohibited.</a:t>
            </a:r>
          </a:p>
          <a:p>
            <a:r>
              <a:rPr lang="en-US" sz="1200" kern="1200" dirty="0">
                <a:solidFill>
                  <a:schemeClr val="tx1"/>
                </a:solidFill>
                <a:effectLst/>
                <a:latin typeface="+mn-lt"/>
                <a:ea typeface="+mn-ea"/>
                <a:cs typeface="+mn-cs"/>
              </a:rPr>
              <a:t>Prior to starting make sure to check controls, chain tension, bolts and handles.  Be sure the chain is sharp and the bar oil tank is full.  Be sure you are starting the chain in an area at least 10’ away from fueling.  Engage </a:t>
            </a:r>
            <a:r>
              <a:rPr lang="en-US" sz="1200" kern="1200">
                <a:solidFill>
                  <a:schemeClr val="tx1"/>
                </a:solidFill>
                <a:effectLst/>
                <a:latin typeface="+mn-lt"/>
                <a:ea typeface="+mn-ea"/>
                <a:cs typeface="+mn-cs"/>
              </a:rPr>
              <a:t>the chain brake </a:t>
            </a:r>
            <a:r>
              <a:rPr lang="en-US" sz="1200" kern="1200" dirty="0">
                <a:solidFill>
                  <a:schemeClr val="tx1"/>
                </a:solidFill>
                <a:effectLst/>
                <a:latin typeface="+mn-lt"/>
                <a:ea typeface="+mn-ea"/>
                <a:cs typeface="+mn-cs"/>
              </a:rPr>
              <a:t>and place the saw on flat ground or another firm surface, place your RIGHT boot toe in the handle or knee on top to stabilize before pulling the cord.  The LEFT hand should be firmly around the handle with the elbow locked.  When starting on the ground make sure the bar is not in contact with the ground or any objects.   If ground starting is not possible due to debris or other obstructions, then a standing or pinch start can be done.  Standing on firm ground with rear handle between the legs the LEFT hand around the front handle with the elbow in a locked position.</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35</a:t>
            </a:fld>
            <a:endParaRPr lang="en-US"/>
          </a:p>
        </p:txBody>
      </p:sp>
    </p:spTree>
    <p:extLst>
      <p:ext uri="{BB962C8B-B14F-4D97-AF65-F5344CB8AC3E}">
        <p14:creationId xmlns:p14="http://schemas.microsoft.com/office/powerpoint/2010/main" val="1930304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#36 Leadership is Important</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Read this slide and tell them a personal experience you have with this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36</a:t>
            </a:fld>
            <a:endParaRPr lang="en-US"/>
          </a:p>
        </p:txBody>
      </p:sp>
    </p:spTree>
    <p:extLst>
      <p:ext uri="{BB962C8B-B14F-4D97-AF65-F5344CB8AC3E}">
        <p14:creationId xmlns:p14="http://schemas.microsoft.com/office/powerpoint/2010/main" val="713521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#37 Final Comments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Read this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Tell them about the trainings that will be held with North American Training Solutions.  It will last a full day.  Include classroom and practical demonstration. They will simulate a storm thrown tree and clean it up for you. Your agent will let you know when this is scheduled.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I have an evaluation for you to fill out.  Please write comments and give feedback.  This information will be collected by OSHA.  The happier they are, the more trainings they will fund.  That is good for everyone.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Any Questions?</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37</a:t>
            </a:fld>
            <a:endParaRPr lang="en-US"/>
          </a:p>
        </p:txBody>
      </p:sp>
    </p:spTree>
    <p:extLst>
      <p:ext uri="{BB962C8B-B14F-4D97-AF65-F5344CB8AC3E}">
        <p14:creationId xmlns:p14="http://schemas.microsoft.com/office/powerpoint/2010/main" val="2392542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sz="1200" kern="1200" dirty="0">
                <a:solidFill>
                  <a:schemeClr val="tx1"/>
                </a:solidFill>
                <a:effectLst/>
                <a:latin typeface="+mn-lt"/>
                <a:ea typeface="+mn-ea"/>
                <a:cs typeface="+mn-cs"/>
              </a:rPr>
              <a:t>#4 PPE Complaints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people don’t like PPE.</a:t>
            </a:r>
          </a:p>
          <a:p>
            <a:r>
              <a:rPr lang="en-US" sz="1200" i="1" kern="1200" dirty="0">
                <a:solidFill>
                  <a:schemeClr val="tx1"/>
                </a:solidFill>
                <a:effectLst/>
                <a:latin typeface="+mn-lt"/>
                <a:ea typeface="+mn-ea"/>
                <a:cs typeface="+mn-cs"/>
              </a:rPr>
              <a:t>Read slide and respond to each point with these points.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it is uncomfortable, get PPE that is comfortable.  Get the appropriate size, better fit or flexibility, or a different design to work better with other PPE components.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do need PPE. The chain moves at 68 miles per hour or 88 feet per second.  At full speed, 600 teeth pass a given point per second.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Yes, it can be hot.  It is always hot in the summer, period. Stay hydrated and take cooling off breaks.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look foolish without it. You will be safe, look professional, and set a good example with it. If you don’t wear your PPE, you represent yourself and your company poorly.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DA492DC-1975-D54A-8EFA-F49DD7212D4C}" type="slidenum">
              <a:rPr lang="en-US" smtClean="0"/>
              <a:t>4</a:t>
            </a:fld>
            <a:endParaRPr lang="en-US"/>
          </a:p>
        </p:txBody>
      </p:sp>
    </p:spTree>
    <p:extLst>
      <p:ext uri="{BB962C8B-B14F-4D97-AF65-F5344CB8AC3E}">
        <p14:creationId xmlns:p14="http://schemas.microsoft.com/office/powerpoint/2010/main" val="15701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 Required PPE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the required PPE for chainsaw use. If you are an employee, your employer shall provide you with this.  “Shall” is the word used in ANSI Z133.  When ANSI Z133 says “shall,” it means “MUST.”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5</a:t>
            </a:fld>
            <a:endParaRPr lang="en-US"/>
          </a:p>
        </p:txBody>
      </p:sp>
    </p:spTree>
    <p:extLst>
      <p:ext uri="{BB962C8B-B14F-4D97-AF65-F5344CB8AC3E}">
        <p14:creationId xmlns:p14="http://schemas.microsoft.com/office/powerpoint/2010/main" val="3490152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 Hard Hat Questions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should you wear it? Any time you are at risk for head injury.  I</a:t>
            </a:r>
          </a:p>
          <a:p>
            <a:r>
              <a:rPr lang="en-US" sz="1200" kern="1200" dirty="0">
                <a:solidFill>
                  <a:schemeClr val="tx1"/>
                </a:solidFill>
                <a:effectLst/>
                <a:latin typeface="+mn-lt"/>
                <a:ea typeface="+mn-ea"/>
                <a:cs typeface="+mn-cs"/>
              </a:rPr>
              <a:t>If you are removing storm debris, you should put it on when you get out of the truck.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know it is safe if it says Z89.1 on it. Have participants find that on their hats.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Manufacturers specification will tell you what you can wear under the hat. They sometimes recommend specific liners.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Yes, you can use decals, But avoid applying paint to your hard hat. It can damage the plastic.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Find the date on your hard hat. Check the harness and the squeeze the helmet to look for cracks before use.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long can you use them? Replace after 3-5 years, sunlight makes the plastic brittle over time.</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Hand out the hard hats. Ask them to find the Z89.1 and if they would use that hard hat.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6</a:t>
            </a:fld>
            <a:endParaRPr lang="en-US"/>
          </a:p>
        </p:txBody>
      </p:sp>
    </p:spTree>
    <p:extLst>
      <p:ext uri="{BB962C8B-B14F-4D97-AF65-F5344CB8AC3E}">
        <p14:creationId xmlns:p14="http://schemas.microsoft.com/office/powerpoint/2010/main" val="286715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#Benefits of a Hard Hat</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http://www.youtube.com/watch?time_continue=4&amp;v=m_V8GsPdGyc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 small object gathers great force when falling.  A hard hat can make the difference between a headache and death.</a:t>
            </a:r>
          </a:p>
          <a:p>
            <a:endParaRPr lang="en-US" sz="1200" kern="1200" dirty="0">
              <a:solidFill>
                <a:schemeClr val="tx1"/>
              </a:solidFill>
              <a:effectLst/>
              <a:latin typeface="+mn-lt"/>
              <a:ea typeface="+mn-ea"/>
              <a:cs typeface="+mn-cs"/>
            </a:endParaRPr>
          </a:p>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7</a:t>
            </a:fld>
            <a:endParaRPr lang="en-US"/>
          </a:p>
        </p:txBody>
      </p:sp>
    </p:spTree>
    <p:extLst>
      <p:ext uri="{BB962C8B-B14F-4D97-AF65-F5344CB8AC3E}">
        <p14:creationId xmlns:p14="http://schemas.microsoft.com/office/powerpoint/2010/main" val="59482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#8 Eye Protection Video</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https://www.youtube.com/watch?v=pfAZwGZS-Hk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are going to watch a little of this excellent video.  It makes a good point about the implications of eye injuries. (</a:t>
            </a:r>
            <a:r>
              <a:rPr lang="en-US" sz="1200" i="1" kern="1200" dirty="0">
                <a:solidFill>
                  <a:schemeClr val="tx1"/>
                </a:solidFill>
                <a:effectLst/>
                <a:latin typeface="+mn-lt"/>
                <a:ea typeface="+mn-ea"/>
                <a:cs typeface="+mn-cs"/>
              </a:rPr>
              <a:t>Stop Video around time stamp 1:05).</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people have told me that the wood chips of a tree won’t hurt you.  But the truth of the mater is that you never know what might be in the tree you’re cutting.</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8</a:t>
            </a:fld>
            <a:endParaRPr lang="en-US"/>
          </a:p>
        </p:txBody>
      </p:sp>
    </p:spTree>
    <p:extLst>
      <p:ext uri="{BB962C8B-B14F-4D97-AF65-F5344CB8AC3E}">
        <p14:creationId xmlns:p14="http://schemas.microsoft.com/office/powerpoint/2010/main" val="12088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#9 Trees Grow Around Irritations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have been cutting trees for a while, you have found your share of strange things in trees. People put wires, bullets, conduit, hook and eye latches, barbed wire, pipe flanges, tennis balls, fabric, plastic bags, concrete, and expanding foam, pipes, and rocks in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Trees do not expel foreign objects; they grow around them. They can</a:t>
            </a:r>
          </a:p>
          <a:p>
            <a:r>
              <a:rPr lang="en-US" sz="1200" kern="1200" dirty="0">
                <a:solidFill>
                  <a:schemeClr val="tx1"/>
                </a:solidFill>
                <a:effectLst/>
                <a:latin typeface="+mn-lt"/>
                <a:ea typeface="+mn-ea"/>
                <a:cs typeface="+mn-cs"/>
              </a:rPr>
              <a:t>grow around all sorts of irritations.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No Trespassing sign is about to disappear. The owners of this tree can’t seem to find their Christmas lights. This decorative fence will be inside this crepe myrtle tree in no time. People hide things in tree crotches and forget about them. Years later, a chainsaw or mill saw that finds these treasures may create flying shrapnel that can injure you.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DA492DC-1975-D54A-8EFA-F49DD7212D4C}" type="slidenum">
              <a:rPr lang="en-US" smtClean="0"/>
              <a:t>9</a:t>
            </a:fld>
            <a:endParaRPr lang="en-US"/>
          </a:p>
        </p:txBody>
      </p:sp>
    </p:spTree>
    <p:extLst>
      <p:ext uri="{BB962C8B-B14F-4D97-AF65-F5344CB8AC3E}">
        <p14:creationId xmlns:p14="http://schemas.microsoft.com/office/powerpoint/2010/main" val="166687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2ED9EE-AEAD-2445-9E72-E6C9D8E53EE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214211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ED9EE-AEAD-2445-9E72-E6C9D8E53EE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342933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ED9EE-AEAD-2445-9E72-E6C9D8E53EE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264351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ED9EE-AEAD-2445-9E72-E6C9D8E53EE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137268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2ED9EE-AEAD-2445-9E72-E6C9D8E53EE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137387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2ED9EE-AEAD-2445-9E72-E6C9D8E53EE4}" type="datetimeFigureOut">
              <a:rPr lang="en-US" smtClean="0"/>
              <a:t>8/19/19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3856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2ED9EE-AEAD-2445-9E72-E6C9D8E53EE4}" type="datetimeFigureOut">
              <a:rPr lang="en-US" smtClean="0"/>
              <a:t>8/19/19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9744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2ED9EE-AEAD-2445-9E72-E6C9D8E53EE4}" type="datetimeFigureOut">
              <a:rPr lang="en-US" smtClean="0"/>
              <a:t>8/19/19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210228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ED9EE-AEAD-2445-9E72-E6C9D8E53EE4}" type="datetimeFigureOut">
              <a:rPr lang="en-US" smtClean="0"/>
              <a:t>8/19/19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225842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2ED9EE-AEAD-2445-9E72-E6C9D8E53EE4}" type="datetimeFigureOut">
              <a:rPr lang="en-US" smtClean="0"/>
              <a:t>8/19/19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29100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2ED9EE-AEAD-2445-9E72-E6C9D8E53EE4}" type="datetimeFigureOut">
              <a:rPr lang="en-US" smtClean="0"/>
              <a:t>8/19/19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352638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ED9EE-AEAD-2445-9E72-E6C9D8E53EE4}" type="datetimeFigureOut">
              <a:rPr lang="en-US" smtClean="0"/>
              <a:t>8/19/19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C4F04-E7E7-A144-A147-A31AD2DDCB20}" type="slidenum">
              <a:rPr lang="en-US" smtClean="0"/>
              <a:t>‹#›</a:t>
            </a:fld>
            <a:endParaRPr lang="en-US"/>
          </a:p>
        </p:txBody>
      </p:sp>
    </p:spTree>
    <p:extLst>
      <p:ext uri="{BB962C8B-B14F-4D97-AF65-F5344CB8AC3E}">
        <p14:creationId xmlns:p14="http://schemas.microsoft.com/office/powerpoint/2010/main" val="563158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r5VSivQe760?feature=oembed" TargetMode="Externa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e-ozLCZT4wg?feature=oembed"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g"/><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58.jpeg"/><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m_V8GsPdGyc?feature=oembed"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pfAZwGZS-Hk?feature=oembed"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35081"/>
            <a:ext cx="7772400" cy="1470025"/>
          </a:xfrm>
        </p:spPr>
        <p:txBody>
          <a:bodyPr>
            <a:normAutofit/>
          </a:bodyPr>
          <a:lstStyle/>
          <a:p>
            <a:r>
              <a:rPr lang="en-US" dirty="0"/>
              <a:t>Tree Cleanup and Chainsaw Safety</a:t>
            </a:r>
            <a:endParaRPr lang="en-US" sz="4800" dirty="0"/>
          </a:p>
        </p:txBody>
      </p:sp>
      <p:sp>
        <p:nvSpPr>
          <p:cNvPr id="3" name="Subtitle 2"/>
          <p:cNvSpPr>
            <a:spLocks noGrp="1"/>
          </p:cNvSpPr>
          <p:nvPr>
            <p:ph type="subTitle" idx="1"/>
          </p:nvPr>
        </p:nvSpPr>
        <p:spPr>
          <a:xfrm>
            <a:off x="1371600" y="2664383"/>
            <a:ext cx="6400800" cy="1752600"/>
          </a:xfrm>
        </p:spPr>
        <p:txBody>
          <a:bodyPr>
            <a:normAutofit fontScale="47500" lnSpcReduction="20000"/>
          </a:bodyPr>
          <a:lstStyle/>
          <a:p>
            <a:r>
              <a:rPr lang="en-US" i="1" dirty="0">
                <a:ea typeface="Calibri"/>
                <a:cs typeface="Calibri"/>
                <a:sym typeface="Calibri"/>
              </a:rPr>
              <a:t>This material was produced under grant numbers SH-26314-14-60-F-13</a:t>
            </a:r>
            <a:r>
              <a:rPr lang="en-US" dirty="0">
                <a:ea typeface="Calibri"/>
                <a:cs typeface="Calibri"/>
                <a:sym typeface="Calibri"/>
              </a:rPr>
              <a:t>  and 46D6-HT25</a:t>
            </a:r>
            <a:r>
              <a:rPr lang="en-US" i="1" dirty="0">
                <a:ea typeface="Calibri"/>
                <a:cs typeface="Calibri"/>
                <a:sym typeface="Calibri"/>
              </a:rPr>
              <a:t> from the Occupational Safety and Health Administration, U.S. Department of Labor.  It does not necessarily reflect the views or policies of the U.S. Department of Labor, nor does mention of trade names, commercial products, or organizations imply endorsement by the U.S. Government. Revisions were made to this material under grant </a:t>
            </a:r>
            <a:r>
              <a:rPr lang="en-US" i="1">
                <a:ea typeface="Calibri"/>
                <a:cs typeface="Calibri"/>
                <a:sym typeface="Calibri"/>
              </a:rPr>
              <a:t>number SHO5O77SH8 </a:t>
            </a:r>
            <a:r>
              <a:rPr lang="en-US" i="1" dirty="0">
                <a:ea typeface="Calibri"/>
                <a:cs typeface="Calibri"/>
                <a:sym typeface="Calibri"/>
              </a:rPr>
              <a:t>from the Occupational Safety and Health Administration, U.S. Department of Labor.</a:t>
            </a:r>
          </a:p>
          <a:p>
            <a:endParaRPr lang="en-US" dirty="0"/>
          </a:p>
        </p:txBody>
      </p:sp>
      <p:pic>
        <p:nvPicPr>
          <p:cNvPr id="4" name="Picture 3" descr="Image 4-23-14 at 3.37 PM (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3935" y="5062535"/>
            <a:ext cx="3329772" cy="1795465"/>
          </a:xfrm>
          <a:prstGeom prst="rect">
            <a:avLst/>
          </a:prstGeom>
        </p:spPr>
      </p:pic>
    </p:spTree>
    <p:extLst>
      <p:ext uri="{BB962C8B-B14F-4D97-AF65-F5344CB8AC3E}">
        <p14:creationId xmlns:p14="http://schemas.microsoft.com/office/powerpoint/2010/main" val="177626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FD65-C38A-C04E-BBBC-99AAA683E98C}"/>
              </a:ext>
            </a:extLst>
          </p:cNvPr>
          <p:cNvSpPr>
            <a:spLocks noGrp="1"/>
          </p:cNvSpPr>
          <p:nvPr>
            <p:ph type="title"/>
          </p:nvPr>
        </p:nvSpPr>
        <p:spPr>
          <a:xfrm>
            <a:off x="324852" y="5091762"/>
            <a:ext cx="5875644" cy="1264588"/>
          </a:xfrm>
        </p:spPr>
        <p:txBody>
          <a:bodyPr vert="horz" lIns="91440" tIns="45720" rIns="91440" bIns="45720" rtlCol="0" anchor="ctr">
            <a:normAutofit/>
          </a:bodyPr>
          <a:lstStyle/>
          <a:p>
            <a:pPr algn="r" defTabSz="914400">
              <a:lnSpc>
                <a:spcPct val="90000"/>
              </a:lnSpc>
            </a:pPr>
            <a:r>
              <a:rPr lang="en-US" sz="6000" dirty="0"/>
              <a:t>Meet </a:t>
            </a:r>
            <a:r>
              <a:rPr lang="en-US" sz="6000" dirty="0" err="1"/>
              <a:t>Stuckie</a:t>
            </a:r>
            <a:endParaRPr lang="en-US" sz="6000" dirty="0"/>
          </a:p>
        </p:txBody>
      </p:sp>
      <p:pic>
        <p:nvPicPr>
          <p:cNvPr id="5" name="Content Placeholder 4">
            <a:extLst>
              <a:ext uri="{FF2B5EF4-FFF2-40B4-BE49-F238E27FC236}">
                <a16:creationId xmlns:a16="http://schemas.microsoft.com/office/drawing/2014/main" id="{9F10750A-613A-0840-9932-FEFAEC703EC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9143999" cy="4571990"/>
          </a:xfrm>
          <a:prstGeom prst="rect">
            <a:avLst/>
          </a:prstGeom>
        </p:spPr>
      </p:pic>
      <p:cxnSp>
        <p:nvCxnSpPr>
          <p:cNvPr id="10" name="Straight Connector 9">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E52ECD6-8B00-F942-9D70-B6A76F07ADBA}"/>
              </a:ext>
            </a:extLst>
          </p:cNvPr>
          <p:cNvSpPr/>
          <p:nvPr/>
        </p:nvSpPr>
        <p:spPr>
          <a:xfrm>
            <a:off x="1455645" y="6178506"/>
            <a:ext cx="6817487" cy="369332"/>
          </a:xfrm>
          <a:prstGeom prst="rect">
            <a:avLst/>
          </a:prstGeom>
        </p:spPr>
        <p:txBody>
          <a:bodyPr wrap="square">
            <a:spAutoFit/>
          </a:bodyPr>
          <a:lstStyle/>
          <a:p>
            <a:r>
              <a:rPr lang="en-US" dirty="0"/>
              <a:t>https://</a:t>
            </a:r>
            <a:r>
              <a:rPr lang="en-US" dirty="0" err="1"/>
              <a:t>allthatsinteresting.com</a:t>
            </a:r>
            <a:r>
              <a:rPr lang="en-US" dirty="0"/>
              <a:t>/</a:t>
            </a:r>
            <a:r>
              <a:rPr lang="en-US" dirty="0" err="1"/>
              <a:t>stuckie</a:t>
            </a:r>
            <a:r>
              <a:rPr lang="en-US" dirty="0"/>
              <a:t>-mummy-dog</a:t>
            </a:r>
          </a:p>
        </p:txBody>
      </p:sp>
    </p:spTree>
    <p:extLst>
      <p:ext uri="{BB962C8B-B14F-4D97-AF65-F5344CB8AC3E}">
        <p14:creationId xmlns:p14="http://schemas.microsoft.com/office/powerpoint/2010/main" val="181693215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Eye Protection (ANSI Z87.1)</a:t>
            </a:r>
          </a:p>
        </p:txBody>
      </p:sp>
      <p:sp>
        <p:nvSpPr>
          <p:cNvPr id="4" name="Rectangle 3"/>
          <p:cNvSpPr/>
          <p:nvPr/>
        </p:nvSpPr>
        <p:spPr>
          <a:xfrm>
            <a:off x="4424290" y="5780462"/>
            <a:ext cx="4572000" cy="646331"/>
          </a:xfrm>
          <a:prstGeom prst="rect">
            <a:avLst/>
          </a:prstGeom>
        </p:spPr>
        <p:txBody>
          <a:bodyPr>
            <a:spAutoFit/>
          </a:bodyPr>
          <a:lstStyle/>
          <a:p>
            <a:r>
              <a:rPr lang="en-US" b="1" dirty="0"/>
              <a:t>What happened when the tree feller didn’t wear his safety goggles?</a:t>
            </a:r>
            <a:endParaRPr lang="en-US" dirty="0"/>
          </a:p>
        </p:txBody>
      </p:sp>
      <p:pic>
        <p:nvPicPr>
          <p:cNvPr id="5" name="Picture 4" descr="Screen Shot 2017-01-23 at 4.46.0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1106" y="948748"/>
            <a:ext cx="6479177" cy="4845952"/>
          </a:xfrm>
          <a:prstGeom prst="rect">
            <a:avLst/>
          </a:prstGeom>
        </p:spPr>
      </p:pic>
      <p:sp>
        <p:nvSpPr>
          <p:cNvPr id="6" name="TextBox 5"/>
          <p:cNvSpPr txBox="1"/>
          <p:nvPr/>
        </p:nvSpPr>
        <p:spPr>
          <a:xfrm>
            <a:off x="4614202" y="6396335"/>
            <a:ext cx="3810335" cy="369332"/>
          </a:xfrm>
          <a:prstGeom prst="rect">
            <a:avLst/>
          </a:prstGeom>
          <a:noFill/>
        </p:spPr>
        <p:txBody>
          <a:bodyPr wrap="square" rtlCol="0">
            <a:spAutoFit/>
          </a:bodyPr>
          <a:lstStyle/>
          <a:p>
            <a:r>
              <a:rPr lang="en-US" i="1" dirty="0"/>
              <a:t>He turned a blind eye to saw safety.</a:t>
            </a:r>
            <a:endParaRPr lang="en-US" dirty="0"/>
          </a:p>
        </p:txBody>
      </p:sp>
    </p:spTree>
    <p:extLst>
      <p:ext uri="{BB962C8B-B14F-4D97-AF65-F5344CB8AC3E}">
        <p14:creationId xmlns:p14="http://schemas.microsoft.com/office/powerpoint/2010/main" val="21138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1143000"/>
          </a:xfrm>
        </p:spPr>
        <p:txBody>
          <a:bodyPr>
            <a:noAutofit/>
          </a:bodyPr>
          <a:lstStyle/>
          <a:p>
            <a:pPr algn="ctr"/>
            <a:r>
              <a:rPr lang="en-US" b="0" dirty="0">
                <a:solidFill>
                  <a:srgbClr val="002060"/>
                </a:solidFill>
                <a:latin typeface="+mn-lt"/>
              </a:rPr>
              <a:t>Lack of hearing protection leads to:</a:t>
            </a:r>
            <a:endParaRPr lang="en-US" dirty="0">
              <a:solidFill>
                <a:srgbClr val="002060"/>
              </a:solidFill>
              <a:latin typeface="+mn-lt"/>
            </a:endParaRPr>
          </a:p>
        </p:txBody>
      </p:sp>
      <p:pic>
        <p:nvPicPr>
          <p:cNvPr id="5" name="Picture 7"/>
          <p:cNvPicPr>
            <a:picLocks noChangeAspect="1" noChangeArrowheads="1"/>
          </p:cNvPicPr>
          <p:nvPr/>
        </p:nvPicPr>
        <p:blipFill>
          <a:blip r:embed="rId3" cstate="print"/>
          <a:srcRect/>
          <a:stretch>
            <a:fillRect/>
          </a:stretch>
        </p:blipFill>
        <p:spPr bwMode="auto">
          <a:xfrm>
            <a:off x="4648200" y="2209800"/>
            <a:ext cx="3124200" cy="3657600"/>
          </a:xfrm>
          <a:prstGeom prst="rect">
            <a:avLst/>
          </a:prstGeom>
          <a:noFill/>
          <a:ln w="9525">
            <a:noFill/>
            <a:miter lim="800000"/>
            <a:headEnd/>
            <a:tailEnd/>
          </a:ln>
        </p:spPr>
      </p:pic>
      <p:sp>
        <p:nvSpPr>
          <p:cNvPr id="6" name="Rectangle 5"/>
          <p:cNvSpPr/>
          <p:nvPr/>
        </p:nvSpPr>
        <p:spPr>
          <a:xfrm>
            <a:off x="533400" y="2155373"/>
            <a:ext cx="4114800" cy="3539430"/>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0070C0"/>
                </a:solidFill>
              </a:rPr>
              <a:t>Hearing impairment with poor quality of life </a:t>
            </a:r>
          </a:p>
          <a:p>
            <a:pPr marL="457200" indent="-457200">
              <a:buFont typeface="Arial" panose="020B0604020202020204" pitchFamily="34" charset="0"/>
              <a:buChar char="•"/>
            </a:pPr>
            <a:r>
              <a:rPr lang="en-US" sz="3200" dirty="0">
                <a:solidFill>
                  <a:srgbClr val="0070C0"/>
                </a:solidFill>
              </a:rPr>
              <a:t>Problems in speech recognition</a:t>
            </a:r>
          </a:p>
          <a:p>
            <a:pPr marL="457200" indent="-457200">
              <a:buFont typeface="Arial" panose="020B0604020202020204" pitchFamily="34" charset="0"/>
              <a:buChar char="•"/>
            </a:pPr>
            <a:r>
              <a:rPr lang="en-US" sz="3200" dirty="0">
                <a:solidFill>
                  <a:srgbClr val="0070C0"/>
                </a:solidFill>
              </a:rPr>
              <a:t>Difficulties on the job</a:t>
            </a:r>
            <a:endParaRPr lang="en-US" sz="3200" b="1" dirty="0">
              <a:solidFill>
                <a:srgbClr val="0070C0"/>
              </a:solidFill>
            </a:endParaRPr>
          </a:p>
        </p:txBody>
      </p:sp>
      <p:sp>
        <p:nvSpPr>
          <p:cNvPr id="2" name="Slide Number Placeholder 1"/>
          <p:cNvSpPr>
            <a:spLocks noGrp="1"/>
          </p:cNvSpPr>
          <p:nvPr>
            <p:ph type="sldNum" sz="quarter" idx="12"/>
          </p:nvPr>
        </p:nvSpPr>
        <p:spPr/>
        <p:txBody>
          <a:bodyPr/>
          <a:lstStyle/>
          <a:p>
            <a:fld id="{51BA6952-B279-A243-B8E3-8ABE762BF426}" type="slidenum">
              <a:rPr lang="en-US" smtClean="0"/>
              <a:t>12</a:t>
            </a:fld>
            <a:endParaRPr lang="en-US"/>
          </a:p>
        </p:txBody>
      </p:sp>
    </p:spTree>
    <p:extLst>
      <p:ext uri="{BB962C8B-B14F-4D97-AF65-F5344CB8AC3E}">
        <p14:creationId xmlns:p14="http://schemas.microsoft.com/office/powerpoint/2010/main" val="1784662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990600" y="0"/>
            <a:ext cx="1562100" cy="6838950"/>
          </a:xfrm>
          <a:prstGeom prst="rect">
            <a:avLst/>
          </a:prstGeom>
          <a:noFill/>
          <a:ln w="9525">
            <a:noFill/>
            <a:miter lim="800000"/>
            <a:headEnd/>
            <a:tailEnd/>
          </a:ln>
        </p:spPr>
      </p:pic>
      <p:sp>
        <p:nvSpPr>
          <p:cNvPr id="19459" name="TextBox 2"/>
          <p:cNvSpPr txBox="1">
            <a:spLocks noChangeArrowheads="1"/>
          </p:cNvSpPr>
          <p:nvPr/>
        </p:nvSpPr>
        <p:spPr bwMode="auto">
          <a:xfrm>
            <a:off x="2514600" y="304800"/>
            <a:ext cx="5791200" cy="6278563"/>
          </a:xfrm>
          <a:prstGeom prst="rect">
            <a:avLst/>
          </a:prstGeom>
          <a:noFill/>
          <a:ln w="9525">
            <a:noFill/>
            <a:miter lim="800000"/>
            <a:headEnd/>
            <a:tailEnd/>
          </a:ln>
        </p:spPr>
        <p:txBody>
          <a:bodyPr>
            <a:spAutoFit/>
          </a:bodyPr>
          <a:lstStyle/>
          <a:p>
            <a:r>
              <a:rPr lang="en-US" sz="1600" b="1" dirty="0"/>
              <a:t>Painful:</a:t>
            </a:r>
            <a:br>
              <a:rPr lang="en-US" sz="1600" b="1" dirty="0"/>
            </a:br>
            <a:r>
              <a:rPr lang="en-US" sz="1600" b="1" dirty="0"/>
              <a:t>150 dB = Rock Concerts at Peak</a:t>
            </a:r>
            <a:br>
              <a:rPr lang="en-US" sz="1600" b="1" dirty="0"/>
            </a:br>
            <a:r>
              <a:rPr lang="en-US" sz="1600" b="1" dirty="0"/>
              <a:t>140 dB = Firearms, Air-Raid Siren, Jet Engine</a:t>
            </a:r>
            <a:br>
              <a:rPr lang="en-US" sz="1600" b="1" dirty="0"/>
            </a:br>
            <a:r>
              <a:rPr lang="en-US" sz="1600" b="1" dirty="0"/>
              <a:t>130 dB = Jackhammer</a:t>
            </a:r>
            <a:br>
              <a:rPr lang="en-US" sz="1600" b="1" dirty="0"/>
            </a:br>
            <a:r>
              <a:rPr lang="en-US" sz="1600" b="1" dirty="0"/>
              <a:t>120 dB = Jet Plane Take-off, Amplified Music at 4-6 ft., Car Stereo, Band Practice</a:t>
            </a:r>
            <a:br>
              <a:rPr lang="en-US" sz="1600" b="1" dirty="0"/>
            </a:br>
            <a:br>
              <a:rPr lang="en-US" sz="1600" b="1" dirty="0"/>
            </a:br>
            <a:r>
              <a:rPr lang="en-US" sz="1600" b="1" dirty="0"/>
              <a:t>Extremely loud:</a:t>
            </a:r>
            <a:br>
              <a:rPr lang="en-US" sz="1600" b="1" dirty="0"/>
            </a:br>
            <a:r>
              <a:rPr lang="en-US" sz="1600" b="1" dirty="0"/>
              <a:t>110 dB = Machinery, Model Airplanes</a:t>
            </a:r>
            <a:br>
              <a:rPr lang="en-US" sz="1600" b="1" dirty="0"/>
            </a:br>
            <a:r>
              <a:rPr lang="en-US" sz="1600" b="1" dirty="0"/>
              <a:t>100 dB = Snowmobile, Chain saw, Pneumatic Drill</a:t>
            </a:r>
            <a:br>
              <a:rPr lang="en-US" sz="1600" b="1" dirty="0"/>
            </a:br>
            <a:r>
              <a:rPr lang="en-US" sz="1600" b="1" dirty="0"/>
              <a:t>90 dB = Lawnmower, Shop Tools, Truck Traffic, Subway</a:t>
            </a:r>
            <a:br>
              <a:rPr lang="en-US" sz="1600" b="1" dirty="0"/>
            </a:br>
            <a:br>
              <a:rPr lang="en-US" sz="1600" b="1" dirty="0"/>
            </a:br>
            <a:r>
              <a:rPr lang="en-US" sz="1600" b="1" dirty="0"/>
              <a:t>Very loud:</a:t>
            </a:r>
            <a:br>
              <a:rPr lang="en-US" sz="1600" b="1" dirty="0"/>
            </a:br>
            <a:r>
              <a:rPr lang="en-US" sz="1600" b="1" dirty="0"/>
              <a:t>80 dB = Alarm Clock, Busy Street</a:t>
            </a:r>
            <a:br>
              <a:rPr lang="en-US" sz="1600" b="1" dirty="0"/>
            </a:br>
            <a:r>
              <a:rPr lang="en-US" sz="1600" b="1" dirty="0"/>
              <a:t>70 dB = Vacuum Cleaner</a:t>
            </a:r>
            <a:br>
              <a:rPr lang="en-US" sz="1600" b="1" dirty="0"/>
            </a:br>
            <a:r>
              <a:rPr lang="en-US" sz="1600" b="1" dirty="0"/>
              <a:t>60 dB = Conversation, Dishwasher</a:t>
            </a:r>
            <a:br>
              <a:rPr lang="en-US" sz="1600" b="1" dirty="0"/>
            </a:br>
            <a:br>
              <a:rPr lang="en-US" sz="1600" b="1" dirty="0"/>
            </a:br>
            <a:r>
              <a:rPr lang="en-US" sz="1600" b="1" dirty="0"/>
              <a:t>Moderate:</a:t>
            </a:r>
            <a:br>
              <a:rPr lang="en-US" sz="1600" b="1" dirty="0"/>
            </a:br>
            <a:r>
              <a:rPr lang="en-US" sz="1600" b="1" dirty="0"/>
              <a:t>50 dB = Moderate Rainfall</a:t>
            </a:r>
            <a:br>
              <a:rPr lang="en-US" sz="1600" b="1" dirty="0"/>
            </a:br>
            <a:r>
              <a:rPr lang="en-US" sz="1600" b="1" dirty="0"/>
              <a:t>40 dB = Quiet room</a:t>
            </a:r>
            <a:br>
              <a:rPr lang="en-US" sz="1600" b="1" dirty="0"/>
            </a:br>
            <a:br>
              <a:rPr lang="en-US" sz="1600" b="1" dirty="0"/>
            </a:br>
            <a:r>
              <a:rPr lang="en-US" sz="1600" b="1" dirty="0"/>
              <a:t>Faint:</a:t>
            </a:r>
            <a:br>
              <a:rPr lang="en-US" sz="1600" b="1" dirty="0"/>
            </a:br>
            <a:r>
              <a:rPr lang="en-US" sz="1600" b="1" dirty="0"/>
              <a:t>30 dB = Whisper, Quiet Library</a:t>
            </a:r>
            <a:endParaRPr lang="en-US" sz="1600" dirty="0"/>
          </a:p>
          <a:p>
            <a:r>
              <a:rPr lang="en-US" sz="1600" b="1" dirty="0"/>
              <a:t> </a:t>
            </a:r>
            <a:endParaRPr lang="en-US" sz="1600" dirty="0"/>
          </a:p>
          <a:p>
            <a:endParaRPr lang="en-US" dirty="0"/>
          </a:p>
        </p:txBody>
      </p:sp>
      <p:sp>
        <p:nvSpPr>
          <p:cNvPr id="5" name="Rounded Rectangle 4"/>
          <p:cNvSpPr/>
          <p:nvPr/>
        </p:nvSpPr>
        <p:spPr>
          <a:xfrm>
            <a:off x="2552700" y="5638800"/>
            <a:ext cx="2736752" cy="457200"/>
          </a:xfrm>
          <a:prstGeom prst="round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14600" y="3962400"/>
            <a:ext cx="3810000" cy="3810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14600" y="2551043"/>
            <a:ext cx="6019800" cy="362731"/>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90800" y="533400"/>
            <a:ext cx="3657600" cy="3048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1BA6952-B279-A243-B8E3-8ABE762BF426}" type="slidenum">
              <a:rPr lang="en-US" smtClean="0"/>
              <a:t>13</a:t>
            </a:fld>
            <a:endParaRPr lang="en-US"/>
          </a:p>
        </p:txBody>
      </p:sp>
      <p:sp>
        <p:nvSpPr>
          <p:cNvPr id="9" name="Rounded Rectangle 8"/>
          <p:cNvSpPr/>
          <p:nvPr/>
        </p:nvSpPr>
        <p:spPr>
          <a:xfrm>
            <a:off x="1109338" y="2913774"/>
            <a:ext cx="932487" cy="457200"/>
          </a:xfrm>
          <a:prstGeom prst="round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9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838200" y="1066800"/>
            <a:ext cx="1905000" cy="1676400"/>
          </a:xfrm>
          <a:prstGeom prst="rect">
            <a:avLst/>
          </a:prstGeom>
          <a:noFill/>
          <a:ln w="9525">
            <a:noFill/>
            <a:miter lim="800000"/>
            <a:headEnd/>
            <a:tailEnd/>
          </a:ln>
        </p:spPr>
      </p:pic>
      <p:pic>
        <p:nvPicPr>
          <p:cNvPr id="20483" name="Picture 3"/>
          <p:cNvPicPr>
            <a:picLocks noChangeAspect="1" noChangeArrowheads="1"/>
          </p:cNvPicPr>
          <p:nvPr/>
        </p:nvPicPr>
        <p:blipFill>
          <a:blip r:embed="rId4" cstate="print"/>
          <a:srcRect/>
          <a:stretch>
            <a:fillRect/>
          </a:stretch>
        </p:blipFill>
        <p:spPr bwMode="auto">
          <a:xfrm>
            <a:off x="6248400" y="1600200"/>
            <a:ext cx="1905000" cy="1695450"/>
          </a:xfrm>
          <a:prstGeom prst="rect">
            <a:avLst/>
          </a:prstGeom>
          <a:noFill/>
          <a:ln w="9525">
            <a:noFill/>
            <a:miter lim="800000"/>
            <a:headEnd/>
            <a:tailEnd/>
          </a:ln>
        </p:spPr>
      </p:pic>
      <p:pic>
        <p:nvPicPr>
          <p:cNvPr id="20484" name="Picture 4"/>
          <p:cNvPicPr>
            <a:picLocks noChangeAspect="1" noChangeArrowheads="1"/>
          </p:cNvPicPr>
          <p:nvPr/>
        </p:nvPicPr>
        <p:blipFill>
          <a:blip r:embed="rId5" cstate="print"/>
          <a:srcRect/>
          <a:stretch>
            <a:fillRect/>
          </a:stretch>
        </p:blipFill>
        <p:spPr bwMode="auto">
          <a:xfrm>
            <a:off x="3657600" y="3276600"/>
            <a:ext cx="1905000" cy="2009775"/>
          </a:xfrm>
          <a:prstGeom prst="rect">
            <a:avLst/>
          </a:prstGeom>
          <a:noFill/>
          <a:ln w="9525">
            <a:noFill/>
            <a:miter lim="800000"/>
            <a:headEnd/>
            <a:tailEnd/>
          </a:ln>
        </p:spPr>
      </p:pic>
      <p:pic>
        <p:nvPicPr>
          <p:cNvPr id="20485" name="Picture 5"/>
          <p:cNvPicPr>
            <a:picLocks noChangeAspect="1" noChangeArrowheads="1"/>
          </p:cNvPicPr>
          <p:nvPr/>
        </p:nvPicPr>
        <p:blipFill>
          <a:blip r:embed="rId6" cstate="print"/>
          <a:srcRect/>
          <a:stretch>
            <a:fillRect/>
          </a:stretch>
        </p:blipFill>
        <p:spPr bwMode="auto">
          <a:xfrm>
            <a:off x="914400" y="3124200"/>
            <a:ext cx="1905000" cy="2266950"/>
          </a:xfrm>
          <a:prstGeom prst="rect">
            <a:avLst/>
          </a:prstGeom>
          <a:noFill/>
          <a:ln w="9525">
            <a:noFill/>
            <a:miter lim="800000"/>
            <a:headEnd/>
            <a:tailEnd/>
          </a:ln>
        </p:spPr>
      </p:pic>
      <p:pic>
        <p:nvPicPr>
          <p:cNvPr id="20486" name="Picture 6"/>
          <p:cNvPicPr>
            <a:picLocks noChangeAspect="1" noChangeArrowheads="1"/>
          </p:cNvPicPr>
          <p:nvPr/>
        </p:nvPicPr>
        <p:blipFill>
          <a:blip r:embed="rId7" cstate="print"/>
          <a:srcRect/>
          <a:stretch>
            <a:fillRect/>
          </a:stretch>
        </p:blipFill>
        <p:spPr bwMode="auto">
          <a:xfrm>
            <a:off x="6705600" y="4267200"/>
            <a:ext cx="1905000" cy="1809750"/>
          </a:xfrm>
          <a:prstGeom prst="rect">
            <a:avLst/>
          </a:prstGeom>
          <a:noFill/>
          <a:ln w="9525">
            <a:noFill/>
            <a:miter lim="800000"/>
            <a:headEnd/>
            <a:tailEnd/>
          </a:ln>
        </p:spPr>
      </p:pic>
      <p:sp>
        <p:nvSpPr>
          <p:cNvPr id="7" name="Title 6"/>
          <p:cNvSpPr>
            <a:spLocks noGrp="1"/>
          </p:cNvSpPr>
          <p:nvPr>
            <p:ph type="title"/>
          </p:nvPr>
        </p:nvSpPr>
        <p:spPr>
          <a:xfrm>
            <a:off x="533400" y="0"/>
            <a:ext cx="8229600" cy="1143000"/>
          </a:xfrm>
        </p:spPr>
        <p:txBody>
          <a:bodyPr>
            <a:normAutofit/>
          </a:bodyPr>
          <a:lstStyle/>
          <a:p>
            <a:r>
              <a:rPr lang="en-US" b="1" dirty="0">
                <a:latin typeface="+mn-lt"/>
                <a:cs typeface="Arial Black"/>
              </a:rPr>
              <a:t>N</a:t>
            </a:r>
            <a:r>
              <a:rPr lang="en-US" dirty="0">
                <a:latin typeface="+mn-lt"/>
                <a:cs typeface="Arial Black"/>
              </a:rPr>
              <a:t>oise </a:t>
            </a:r>
            <a:r>
              <a:rPr lang="en-US" b="1" dirty="0">
                <a:latin typeface="+mn-lt"/>
                <a:cs typeface="Arial Black"/>
              </a:rPr>
              <a:t>R</a:t>
            </a:r>
            <a:r>
              <a:rPr lang="en-US" dirty="0">
                <a:latin typeface="+mn-lt"/>
                <a:cs typeface="Arial Black"/>
              </a:rPr>
              <a:t>eduction </a:t>
            </a:r>
            <a:r>
              <a:rPr lang="en-US" b="1" dirty="0">
                <a:latin typeface="+mn-lt"/>
                <a:cs typeface="Arial Black"/>
              </a:rPr>
              <a:t>R</a:t>
            </a:r>
            <a:r>
              <a:rPr lang="en-US" dirty="0">
                <a:latin typeface="+mn-lt"/>
                <a:cs typeface="Arial Black"/>
              </a:rPr>
              <a:t>ating </a:t>
            </a:r>
            <a:r>
              <a:rPr lang="en-US" b="1" dirty="0">
                <a:latin typeface="+mn-lt"/>
                <a:cs typeface="Arial Black"/>
              </a:rPr>
              <a:t>NRR</a:t>
            </a:r>
          </a:p>
        </p:txBody>
      </p:sp>
    </p:spTree>
    <p:extLst>
      <p:ext uri="{BB962C8B-B14F-4D97-AF65-F5344CB8AC3E}">
        <p14:creationId xmlns:p14="http://schemas.microsoft.com/office/powerpoint/2010/main" val="67405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0" y="157156"/>
            <a:ext cx="3886200" cy="4783015"/>
          </a:xfrm>
          <a:prstGeom prst="rect">
            <a:avLst/>
          </a:prstGeom>
          <a:noFill/>
          <a:ln w="9525">
            <a:noFill/>
            <a:miter lim="800000"/>
            <a:headEnd/>
            <a:tailEnd/>
          </a:ln>
        </p:spPr>
      </p:pic>
      <p:pic>
        <p:nvPicPr>
          <p:cNvPr id="2150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0400" y="157156"/>
            <a:ext cx="5844555" cy="4876800"/>
          </a:xfrm>
          <a:prstGeom prst="rect">
            <a:avLst/>
          </a:prstGeom>
          <a:noFill/>
          <a:ln w="9525">
            <a:noFill/>
            <a:miter lim="800000"/>
            <a:headEnd/>
            <a:tailEnd/>
          </a:ln>
        </p:spPr>
      </p:pic>
      <p:sp>
        <p:nvSpPr>
          <p:cNvPr id="4" name="Oval 3"/>
          <p:cNvSpPr/>
          <p:nvPr/>
        </p:nvSpPr>
        <p:spPr>
          <a:xfrm>
            <a:off x="1600200" y="1762125"/>
            <a:ext cx="1752600" cy="609600"/>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72000" y="4238625"/>
            <a:ext cx="1524000" cy="304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609600" y="990600"/>
            <a:ext cx="1905000" cy="1676400"/>
          </a:xfrm>
          <a:prstGeom prst="rect">
            <a:avLst/>
          </a:prstGeom>
          <a:noFill/>
          <a:ln w="9525">
            <a:noFill/>
            <a:miter lim="800000"/>
            <a:headEnd/>
            <a:tailEnd/>
          </a:ln>
        </p:spPr>
      </p:pic>
      <p:pic>
        <p:nvPicPr>
          <p:cNvPr id="22531" name="Picture 5"/>
          <p:cNvPicPr>
            <a:picLocks noChangeAspect="1" noChangeArrowheads="1"/>
          </p:cNvPicPr>
          <p:nvPr/>
        </p:nvPicPr>
        <p:blipFill>
          <a:blip r:embed="rId4" cstate="print"/>
          <a:srcRect/>
          <a:stretch>
            <a:fillRect/>
          </a:stretch>
        </p:blipFill>
        <p:spPr bwMode="auto">
          <a:xfrm>
            <a:off x="3048000" y="533400"/>
            <a:ext cx="1905000" cy="2266950"/>
          </a:xfrm>
          <a:prstGeom prst="rect">
            <a:avLst/>
          </a:prstGeom>
          <a:noFill/>
          <a:ln w="9525">
            <a:noFill/>
            <a:miter lim="800000"/>
            <a:headEnd/>
            <a:tailEnd/>
          </a:ln>
        </p:spPr>
      </p:pic>
      <p:sp>
        <p:nvSpPr>
          <p:cNvPr id="22532" name="TextBox 3"/>
          <p:cNvSpPr txBox="1">
            <a:spLocks noChangeArrowheads="1"/>
          </p:cNvSpPr>
          <p:nvPr/>
        </p:nvSpPr>
        <p:spPr bwMode="auto">
          <a:xfrm>
            <a:off x="2590800" y="1752600"/>
            <a:ext cx="454025" cy="646113"/>
          </a:xfrm>
          <a:prstGeom prst="rect">
            <a:avLst/>
          </a:prstGeom>
          <a:noFill/>
          <a:ln w="9525">
            <a:noFill/>
            <a:miter lim="800000"/>
            <a:headEnd/>
            <a:tailEnd/>
          </a:ln>
        </p:spPr>
        <p:txBody>
          <a:bodyPr wrap="none">
            <a:spAutoFit/>
          </a:bodyPr>
          <a:lstStyle/>
          <a:p>
            <a:r>
              <a:rPr lang="en-US" sz="3600"/>
              <a:t>+</a:t>
            </a:r>
          </a:p>
        </p:txBody>
      </p:sp>
      <p:sp>
        <p:nvSpPr>
          <p:cNvPr id="22533" name="TextBox 5"/>
          <p:cNvSpPr txBox="1">
            <a:spLocks noChangeArrowheads="1"/>
          </p:cNvSpPr>
          <p:nvPr/>
        </p:nvSpPr>
        <p:spPr bwMode="auto">
          <a:xfrm flipH="1">
            <a:off x="5257800" y="1761331"/>
            <a:ext cx="76200" cy="646113"/>
          </a:xfrm>
          <a:prstGeom prst="rect">
            <a:avLst/>
          </a:prstGeom>
          <a:noFill/>
          <a:ln w="9525">
            <a:noFill/>
            <a:miter lim="800000"/>
            <a:headEnd/>
            <a:tailEnd/>
          </a:ln>
        </p:spPr>
        <p:txBody>
          <a:bodyPr wrap="square">
            <a:spAutoFit/>
          </a:bodyPr>
          <a:lstStyle/>
          <a:p>
            <a:r>
              <a:rPr lang="en-US" sz="3600"/>
              <a:t>=</a:t>
            </a:r>
          </a:p>
        </p:txBody>
      </p:sp>
      <p:sp>
        <p:nvSpPr>
          <p:cNvPr id="8" name="&quot;No&quot; Symbol 7"/>
          <p:cNvSpPr/>
          <p:nvPr/>
        </p:nvSpPr>
        <p:spPr>
          <a:xfrm>
            <a:off x="1254124" y="419100"/>
            <a:ext cx="3127375" cy="3065443"/>
          </a:xfrm>
          <a:prstGeom prst="noSmoking">
            <a:avLst>
              <a:gd name="adj" fmla="val 57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 name="TextBox 1"/>
          <p:cNvSpPr txBox="1"/>
          <p:nvPr/>
        </p:nvSpPr>
        <p:spPr>
          <a:xfrm>
            <a:off x="5800726" y="1559004"/>
            <a:ext cx="2978701" cy="1107996"/>
          </a:xfrm>
          <a:prstGeom prst="rect">
            <a:avLst/>
          </a:prstGeom>
          <a:noFill/>
        </p:spPr>
        <p:txBody>
          <a:bodyPr wrap="none" rtlCol="0">
            <a:spAutoFit/>
          </a:bodyPr>
          <a:lstStyle/>
          <a:p>
            <a:r>
              <a:rPr lang="en-US" sz="6600" i="1" dirty="0"/>
              <a:t>Danger!</a:t>
            </a:r>
          </a:p>
        </p:txBody>
      </p:sp>
    </p:spTree>
    <p:extLst>
      <p:ext uri="{BB962C8B-B14F-4D97-AF65-F5344CB8AC3E}">
        <p14:creationId xmlns:p14="http://schemas.microsoft.com/office/powerpoint/2010/main" val="10048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Chaps or Saw Pants</a:t>
            </a:r>
          </a:p>
        </p:txBody>
      </p:sp>
      <p:pic>
        <p:nvPicPr>
          <p:cNvPr id="5" name="Picture 4" descr="IMG_278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2772" y="1784325"/>
            <a:ext cx="4029467" cy="3022101"/>
          </a:xfrm>
          <a:prstGeom prst="rect">
            <a:avLst/>
          </a:prstGeom>
        </p:spPr>
      </p:pic>
      <p:pic>
        <p:nvPicPr>
          <p:cNvPr id="6" name="Picture 5" descr="IMG_460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0945" y="1738647"/>
            <a:ext cx="2300834" cy="3067779"/>
          </a:xfrm>
          <a:prstGeom prst="rect">
            <a:avLst/>
          </a:prstGeom>
        </p:spPr>
      </p:pic>
      <p:pic>
        <p:nvPicPr>
          <p:cNvPr id="7" name="Picture 6" descr="chap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928" y="1784325"/>
            <a:ext cx="3139845" cy="3022101"/>
          </a:xfrm>
          <a:prstGeom prst="rect">
            <a:avLst/>
          </a:prstGeom>
        </p:spPr>
      </p:pic>
    </p:spTree>
    <p:extLst>
      <p:ext uri="{BB962C8B-B14F-4D97-AF65-F5344CB8AC3E}">
        <p14:creationId xmlns:p14="http://schemas.microsoft.com/office/powerpoint/2010/main" val="1094277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ehold Chainsaw Proof Pants in Action">
            <a:hlinkClick r:id="" action="ppaction://media"/>
            <a:extLst>
              <a:ext uri="{FF2B5EF4-FFF2-40B4-BE49-F238E27FC236}">
                <a16:creationId xmlns:a16="http://schemas.microsoft.com/office/drawing/2014/main" id="{45A41AB3-4953-A441-947B-322F4EC6C723}"/>
              </a:ext>
            </a:extLst>
          </p:cNvPr>
          <p:cNvPicPr>
            <a:picLocks noRot="1" noChangeAspect="1"/>
          </p:cNvPicPr>
          <p:nvPr>
            <a:videoFile r:link="rId1"/>
          </p:nvPr>
        </p:nvPicPr>
        <p:blipFill>
          <a:blip r:embed="rId4"/>
          <a:stretch>
            <a:fillRect/>
          </a:stretch>
        </p:blipFill>
        <p:spPr>
          <a:xfrm>
            <a:off x="84551" y="1417638"/>
            <a:ext cx="8974897" cy="5048380"/>
          </a:xfrm>
          <a:prstGeom prst="rect">
            <a:avLst/>
          </a:prstGeom>
        </p:spPr>
      </p:pic>
      <p:sp>
        <p:nvSpPr>
          <p:cNvPr id="3" name="Title 2">
            <a:extLst>
              <a:ext uri="{FF2B5EF4-FFF2-40B4-BE49-F238E27FC236}">
                <a16:creationId xmlns:a16="http://schemas.microsoft.com/office/drawing/2014/main" id="{BE38AC62-B713-9C42-9A82-69A180CC0B71}"/>
              </a:ext>
            </a:extLst>
          </p:cNvPr>
          <p:cNvSpPr>
            <a:spLocks noGrp="1"/>
          </p:cNvSpPr>
          <p:nvPr>
            <p:ph type="title"/>
          </p:nvPr>
        </p:nvSpPr>
        <p:spPr/>
        <p:txBody>
          <a:bodyPr/>
          <a:lstStyle/>
          <a:p>
            <a:r>
              <a:rPr lang="en-US" dirty="0"/>
              <a:t>Don’t Try This At Home!</a:t>
            </a:r>
          </a:p>
        </p:txBody>
      </p:sp>
    </p:spTree>
    <p:extLst>
      <p:ext uri="{BB962C8B-B14F-4D97-AF65-F5344CB8AC3E}">
        <p14:creationId xmlns:p14="http://schemas.microsoft.com/office/powerpoint/2010/main" val="131882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Bmaddy\Pictures\Chainsaws\45469_700x700.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82653" y="1417638"/>
            <a:ext cx="2668842" cy="2617189"/>
          </a:xfrm>
          <a:prstGeom prst="rect">
            <a:avLst/>
          </a:prstGeom>
          <a:noFill/>
          <a:ln>
            <a:noFill/>
          </a:ln>
        </p:spPr>
      </p:pic>
      <p:pic>
        <p:nvPicPr>
          <p:cNvPr id="3" name="Picture 2" descr="C:\Users\Bmaddy\Pictures\Chainsaws\53266_700x700.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11467" y="1417637"/>
            <a:ext cx="2886054" cy="2488589"/>
          </a:xfrm>
          <a:prstGeom prst="rect">
            <a:avLst/>
          </a:prstGeom>
          <a:noFill/>
          <a:ln>
            <a:noFill/>
          </a:ln>
        </p:spPr>
      </p:pic>
      <p:pic>
        <p:nvPicPr>
          <p:cNvPr id="4" name="Picture 3" descr="C:\Users\Bmaddy\Pictures\Chainsaws\034128d32ce746208955e3d8f4128e0d.jpg"/>
          <p:cNvPicPr/>
          <p:nvPr/>
        </p:nvPicPr>
        <p:blipFill>
          <a:blip r:embed="rId5">
            <a:extLst>
              <a:ext uri="{28A0092B-C50C-407E-A947-70E740481C1C}">
                <a14:useLocalDpi xmlns:a14="http://schemas.microsoft.com/office/drawing/2010/main"/>
              </a:ext>
            </a:extLst>
          </a:blip>
          <a:srcRect/>
          <a:stretch>
            <a:fillRect/>
          </a:stretch>
        </p:blipFill>
        <p:spPr bwMode="auto">
          <a:xfrm>
            <a:off x="3623434" y="4286388"/>
            <a:ext cx="4302705" cy="2571612"/>
          </a:xfrm>
          <a:prstGeom prst="rect">
            <a:avLst/>
          </a:prstGeom>
          <a:noFill/>
          <a:ln>
            <a:noFill/>
          </a:ln>
        </p:spPr>
      </p:pic>
      <p:sp>
        <p:nvSpPr>
          <p:cNvPr id="5" name="Title 4"/>
          <p:cNvSpPr>
            <a:spLocks noGrp="1"/>
          </p:cNvSpPr>
          <p:nvPr>
            <p:ph type="title"/>
          </p:nvPr>
        </p:nvSpPr>
        <p:spPr/>
        <p:txBody>
          <a:bodyPr/>
          <a:lstStyle/>
          <a:p>
            <a:r>
              <a:rPr lang="en-US" dirty="0"/>
              <a:t>Gloves and Boots</a:t>
            </a:r>
          </a:p>
        </p:txBody>
      </p:sp>
    </p:spTree>
    <p:extLst>
      <p:ext uri="{BB962C8B-B14F-4D97-AF65-F5344CB8AC3E}">
        <p14:creationId xmlns:p14="http://schemas.microsoft.com/office/powerpoint/2010/main" val="424581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0698-9C15-E84A-9AA6-3BB3C94A689E}"/>
              </a:ext>
            </a:extLst>
          </p:cNvPr>
          <p:cNvSpPr>
            <a:spLocks noGrp="1"/>
          </p:cNvSpPr>
          <p:nvPr>
            <p:ph type="title"/>
          </p:nvPr>
        </p:nvSpPr>
        <p:spPr>
          <a:xfrm>
            <a:off x="457200" y="0"/>
            <a:ext cx="8229600" cy="1143000"/>
          </a:xfrm>
        </p:spPr>
        <p:txBody>
          <a:bodyPr/>
          <a:lstStyle/>
          <a:p>
            <a:r>
              <a:rPr lang="en-US" dirty="0"/>
              <a:t>Sister Margaret Ann</a:t>
            </a:r>
          </a:p>
        </p:txBody>
      </p:sp>
      <p:pic>
        <p:nvPicPr>
          <p:cNvPr id="4" name="Chainsaw-Wielding Nun Helps Cleanup After Hurricane Irma">
            <a:hlinkClick r:id="" action="ppaction://media"/>
            <a:extLst>
              <a:ext uri="{FF2B5EF4-FFF2-40B4-BE49-F238E27FC236}">
                <a16:creationId xmlns:a16="http://schemas.microsoft.com/office/drawing/2014/main" id="{F0FBC294-21AB-A74B-950B-47F8DC471052}"/>
              </a:ext>
            </a:extLst>
          </p:cNvPr>
          <p:cNvPicPr>
            <a:picLocks noGrp="1" noRot="1" noChangeAspect="1"/>
          </p:cNvPicPr>
          <p:nvPr>
            <p:ph idx="1"/>
            <a:videoFile r:link="rId1"/>
          </p:nvPr>
        </p:nvPicPr>
        <p:blipFill>
          <a:blip r:embed="rId4"/>
          <a:stretch>
            <a:fillRect/>
          </a:stretch>
        </p:blipFill>
        <p:spPr>
          <a:xfrm>
            <a:off x="457200" y="846138"/>
            <a:ext cx="8229600" cy="6167717"/>
          </a:xfrm>
          <a:prstGeom prst="rect">
            <a:avLst/>
          </a:prstGeom>
        </p:spPr>
      </p:pic>
    </p:spTree>
    <p:extLst>
      <p:ext uri="{BB962C8B-B14F-4D97-AF65-F5344CB8AC3E}">
        <p14:creationId xmlns:p14="http://schemas.microsoft.com/office/powerpoint/2010/main" val="402396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46957"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5186039-4FFE-7B44-88B8-B8C238BD61D2}"/>
              </a:ext>
            </a:extLst>
          </p:cNvPr>
          <p:cNvPicPr>
            <a:picLocks noChangeAspect="1"/>
          </p:cNvPicPr>
          <p:nvPr/>
        </p:nvPicPr>
        <p:blipFill>
          <a:blip r:embed="rId3"/>
          <a:stretch>
            <a:fillRect/>
          </a:stretch>
        </p:blipFill>
        <p:spPr>
          <a:xfrm>
            <a:off x="4692644" y="1313410"/>
            <a:ext cx="1986278" cy="1986278"/>
          </a:xfrm>
          <a:prstGeom prst="rect">
            <a:avLst/>
          </a:prstGeom>
        </p:spPr>
      </p:pic>
      <p:sp>
        <p:nvSpPr>
          <p:cNvPr id="14" name="Rectangle 13">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653" y="4756638"/>
            <a:ext cx="8354891" cy="930447"/>
          </a:xfrm>
        </p:spPr>
        <p:txBody>
          <a:bodyPr vert="horz" lIns="91440" tIns="45720" rIns="91440" bIns="45720" rtlCol="0" anchor="b">
            <a:normAutofit/>
          </a:bodyPr>
          <a:lstStyle/>
          <a:p>
            <a:pPr defTabSz="914400">
              <a:lnSpc>
                <a:spcPct val="90000"/>
              </a:lnSpc>
            </a:pPr>
            <a:r>
              <a:rPr lang="en-US" sz="4700" dirty="0">
                <a:solidFill>
                  <a:srgbClr val="FFFFFF"/>
                </a:solidFill>
              </a:rPr>
              <a:t>If you are near traffic or hunters</a:t>
            </a:r>
          </a:p>
        </p:txBody>
      </p:sp>
      <p:pic>
        <p:nvPicPr>
          <p:cNvPr id="3" name="Picture 2">
            <a:extLst>
              <a:ext uri="{FF2B5EF4-FFF2-40B4-BE49-F238E27FC236}">
                <a16:creationId xmlns:a16="http://schemas.microsoft.com/office/drawing/2014/main" id="{2AA9DFE0-F970-6F4E-940C-A83B1C6514BD}"/>
              </a:ext>
            </a:extLst>
          </p:cNvPr>
          <p:cNvPicPr>
            <a:picLocks noChangeAspect="1"/>
          </p:cNvPicPr>
          <p:nvPr/>
        </p:nvPicPr>
        <p:blipFill>
          <a:blip r:embed="rId4"/>
          <a:stretch>
            <a:fillRect/>
          </a:stretch>
        </p:blipFill>
        <p:spPr>
          <a:xfrm>
            <a:off x="240030" y="1309247"/>
            <a:ext cx="1994604" cy="1994604"/>
          </a:xfrm>
          <a:prstGeom prst="rect">
            <a:avLst/>
          </a:prstGeom>
        </p:spPr>
      </p:pic>
      <p:pic>
        <p:nvPicPr>
          <p:cNvPr id="7" name="Picture 6">
            <a:extLst>
              <a:ext uri="{FF2B5EF4-FFF2-40B4-BE49-F238E27FC236}">
                <a16:creationId xmlns:a16="http://schemas.microsoft.com/office/drawing/2014/main" id="{0692ECB1-F685-2A40-9140-50264B7B006B}"/>
              </a:ext>
            </a:extLst>
          </p:cNvPr>
          <p:cNvPicPr>
            <a:picLocks noChangeAspect="1"/>
          </p:cNvPicPr>
          <p:nvPr/>
        </p:nvPicPr>
        <p:blipFill>
          <a:blip r:embed="rId5"/>
          <a:stretch>
            <a:fillRect/>
          </a:stretch>
        </p:blipFill>
        <p:spPr>
          <a:xfrm>
            <a:off x="2467607" y="1314045"/>
            <a:ext cx="1985008" cy="1985008"/>
          </a:xfrm>
          <a:prstGeom prst="rect">
            <a:avLst/>
          </a:prstGeom>
        </p:spPr>
      </p:pic>
      <p:cxnSp>
        <p:nvCxnSpPr>
          <p:cNvPr id="16" name="Straight Connector 15">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3264"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99572"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86CF226-AEBB-7B4C-9AA3-296131E1A9FB}"/>
              </a:ext>
            </a:extLst>
          </p:cNvPr>
          <p:cNvPicPr>
            <a:picLocks noChangeAspect="1"/>
          </p:cNvPicPr>
          <p:nvPr/>
        </p:nvPicPr>
        <p:blipFill>
          <a:blip r:embed="rId6"/>
          <a:stretch>
            <a:fillRect/>
          </a:stretch>
        </p:blipFill>
        <p:spPr>
          <a:xfrm>
            <a:off x="6918951" y="1335724"/>
            <a:ext cx="1986279" cy="1986279"/>
          </a:xfrm>
          <a:prstGeom prst="rect">
            <a:avLst/>
          </a:prstGeom>
        </p:spPr>
      </p:pic>
      <p:cxnSp>
        <p:nvCxnSpPr>
          <p:cNvPr id="20" name="Straight Connector 19">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91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82AB-80DF-ED4A-A1C0-3454ED593F26}"/>
              </a:ext>
            </a:extLst>
          </p:cNvPr>
          <p:cNvSpPr>
            <a:spLocks noGrp="1"/>
          </p:cNvSpPr>
          <p:nvPr>
            <p:ph type="title"/>
          </p:nvPr>
        </p:nvSpPr>
        <p:spPr/>
        <p:txBody>
          <a:bodyPr/>
          <a:lstStyle/>
          <a:p>
            <a:r>
              <a:rPr lang="en-US" dirty="0"/>
              <a:t>Watch Out For Bites and Stings</a:t>
            </a:r>
          </a:p>
        </p:txBody>
      </p:sp>
      <p:sp>
        <p:nvSpPr>
          <p:cNvPr id="3" name="Content Placeholder 2">
            <a:extLst>
              <a:ext uri="{FF2B5EF4-FFF2-40B4-BE49-F238E27FC236}">
                <a16:creationId xmlns:a16="http://schemas.microsoft.com/office/drawing/2014/main" id="{1AD75734-75BF-5549-8096-02AC3E84B1D3}"/>
              </a:ext>
            </a:extLst>
          </p:cNvPr>
          <p:cNvSpPr>
            <a:spLocks noGrp="1"/>
          </p:cNvSpPr>
          <p:nvPr>
            <p:ph idx="1"/>
          </p:nvPr>
        </p:nvSpPr>
        <p:spPr/>
        <p:txBody>
          <a:bodyPr/>
          <a:lstStyle/>
          <a:p>
            <a:r>
              <a:rPr lang="en-US" dirty="0"/>
              <a:t>Chiggers</a:t>
            </a:r>
          </a:p>
          <a:p>
            <a:r>
              <a:rPr lang="en-US" dirty="0"/>
              <a:t>Ticks</a:t>
            </a:r>
          </a:p>
          <a:p>
            <a:r>
              <a:rPr lang="en-US" dirty="0"/>
              <a:t>Mosquitoes</a:t>
            </a:r>
          </a:p>
          <a:p>
            <a:r>
              <a:rPr lang="en-US" dirty="0"/>
              <a:t>Fire Ants</a:t>
            </a:r>
          </a:p>
        </p:txBody>
      </p:sp>
    </p:spTree>
    <p:extLst>
      <p:ext uri="{BB962C8B-B14F-4D97-AF65-F5344CB8AC3E}">
        <p14:creationId xmlns:p14="http://schemas.microsoft.com/office/powerpoint/2010/main" val="3643691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9D4676E-8C5A-754F-88DC-8E9232AC4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555515" y="2132221"/>
            <a:ext cx="3971037" cy="3975209"/>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6D838DE-58F1-3644-8AFD-E98D365AC5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4724307" y="643467"/>
            <a:ext cx="3903146" cy="5571066"/>
          </a:xfrm>
          <a:prstGeom prst="rect">
            <a:avLst/>
          </a:prstGeom>
        </p:spPr>
      </p:pic>
      <p:sp>
        <p:nvSpPr>
          <p:cNvPr id="6" name="TextBox 5">
            <a:extLst>
              <a:ext uri="{FF2B5EF4-FFF2-40B4-BE49-F238E27FC236}">
                <a16:creationId xmlns:a16="http://schemas.microsoft.com/office/drawing/2014/main" id="{A7A06DC3-470A-6943-8A6D-F13633B9C62F}"/>
              </a:ext>
            </a:extLst>
          </p:cNvPr>
          <p:cNvSpPr txBox="1"/>
          <p:nvPr/>
        </p:nvSpPr>
        <p:spPr>
          <a:xfrm>
            <a:off x="1179346" y="946820"/>
            <a:ext cx="2134495" cy="769441"/>
          </a:xfrm>
          <a:prstGeom prst="rect">
            <a:avLst/>
          </a:prstGeom>
          <a:noFill/>
        </p:spPr>
        <p:txBody>
          <a:bodyPr wrap="none" rtlCol="0">
            <a:spAutoFit/>
          </a:bodyPr>
          <a:lstStyle/>
          <a:p>
            <a:r>
              <a:rPr lang="en-US" sz="4400" dirty="0"/>
              <a:t>Chiggers</a:t>
            </a:r>
          </a:p>
        </p:txBody>
      </p:sp>
    </p:spTree>
    <p:extLst>
      <p:ext uri="{BB962C8B-B14F-4D97-AF65-F5344CB8AC3E}">
        <p14:creationId xmlns:p14="http://schemas.microsoft.com/office/powerpoint/2010/main" val="3766591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2E42C5-D4A3-4143-A916-DFCDE5C81B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20" y="10"/>
            <a:ext cx="6856288" cy="6863475"/>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pic>
        <p:nvPicPr>
          <p:cNvPr id="3" name="Picture 2">
            <a:extLst>
              <a:ext uri="{FF2B5EF4-FFF2-40B4-BE49-F238E27FC236}">
                <a16:creationId xmlns:a16="http://schemas.microsoft.com/office/drawing/2014/main" id="{335AE441-993C-0640-9FF8-B2B8ED8C04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4342764" y="10"/>
            <a:ext cx="4801236" cy="68529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Tree>
    <p:extLst>
      <p:ext uri="{BB962C8B-B14F-4D97-AF65-F5344CB8AC3E}">
        <p14:creationId xmlns:p14="http://schemas.microsoft.com/office/powerpoint/2010/main" val="585141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C8C1B5-78C7-7143-98C4-D404DDF726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20" y="10"/>
            <a:ext cx="6856288" cy="6863475"/>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pic>
        <p:nvPicPr>
          <p:cNvPr id="5" name="Picture 4">
            <a:extLst>
              <a:ext uri="{FF2B5EF4-FFF2-40B4-BE49-F238E27FC236}">
                <a16:creationId xmlns:a16="http://schemas.microsoft.com/office/drawing/2014/main" id="{9EE3F966-6EE1-5740-9B9B-137B85339F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42764" y="10"/>
            <a:ext cx="4801236" cy="68529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Tree>
    <p:extLst>
      <p:ext uri="{BB962C8B-B14F-4D97-AF65-F5344CB8AC3E}">
        <p14:creationId xmlns:p14="http://schemas.microsoft.com/office/powerpoint/2010/main" val="4079136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F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FF8087-0BF6-9D4A-8EE6-B8B863E91E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600" y="643467"/>
            <a:ext cx="8178799" cy="5571066"/>
          </a:xfrm>
          <a:prstGeom prst="rect">
            <a:avLst/>
          </a:prstGeom>
        </p:spPr>
      </p:pic>
      <p:sp>
        <p:nvSpPr>
          <p:cNvPr id="13" name="Rectangle 9">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639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777429-7827-6049-B97B-9BA4E650EC95}"/>
              </a:ext>
            </a:extLst>
          </p:cNvPr>
          <p:cNvPicPr>
            <a:picLocks noChangeAspect="1"/>
          </p:cNvPicPr>
          <p:nvPr/>
        </p:nvPicPr>
        <p:blipFill>
          <a:blip r:embed="rId3"/>
          <a:stretch>
            <a:fillRect/>
          </a:stretch>
        </p:blipFill>
        <p:spPr>
          <a:xfrm>
            <a:off x="1088776" y="0"/>
            <a:ext cx="6407647" cy="6858000"/>
          </a:xfrm>
          <a:prstGeom prst="rect">
            <a:avLst/>
          </a:prstGeom>
        </p:spPr>
      </p:pic>
    </p:spTree>
    <p:extLst>
      <p:ext uri="{BB962C8B-B14F-4D97-AF65-F5344CB8AC3E}">
        <p14:creationId xmlns:p14="http://schemas.microsoft.com/office/powerpoint/2010/main" val="2074199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FF0F0B8-5B06-4174-9742-1FD7ABE7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BD61A9A-8EF3-624C-B1FC-C2BC1C2C6C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600" y="643467"/>
            <a:ext cx="8178799" cy="5571066"/>
          </a:xfrm>
          <a:prstGeom prst="rect">
            <a:avLst/>
          </a:prstGeom>
          <a:ln w="190500">
            <a:solidFill>
              <a:srgbClr val="FFFFFF"/>
            </a:solidFill>
            <a:miter lim="800000"/>
          </a:ln>
          <a:effectLst>
            <a:outerShdw blurRad="76200" dist="19050" dir="5400000" algn="t" rotWithShape="0">
              <a:prstClr val="black">
                <a:alpha val="55000"/>
              </a:prstClr>
            </a:outerShdw>
          </a:effectLst>
        </p:spPr>
      </p:pic>
      <p:sp>
        <p:nvSpPr>
          <p:cNvPr id="9" name="TextBox 8">
            <a:extLst>
              <a:ext uri="{FF2B5EF4-FFF2-40B4-BE49-F238E27FC236}">
                <a16:creationId xmlns:a16="http://schemas.microsoft.com/office/drawing/2014/main" id="{7122AA4E-BC71-0441-95B7-8EF7C2061CED}"/>
              </a:ext>
            </a:extLst>
          </p:cNvPr>
          <p:cNvSpPr txBox="1"/>
          <p:nvPr/>
        </p:nvSpPr>
        <p:spPr>
          <a:xfrm>
            <a:off x="5313374" y="5968721"/>
            <a:ext cx="3348025" cy="245812"/>
          </a:xfrm>
          <a:prstGeom prst="rect">
            <a:avLst/>
          </a:prstGeom>
        </p:spPr>
        <p:txBody>
          <a:bodyPr vert="horz" lIns="91440" tIns="45720" rIns="91440" bIns="45720" rtlCol="0" anchor="b">
            <a:normAutofit lnSpcReduction="10000"/>
          </a:bodyPr>
          <a:lstStyle/>
          <a:p>
            <a:pPr defTabSz="914400">
              <a:lnSpc>
                <a:spcPct val="90000"/>
              </a:lnSpc>
              <a:spcBef>
                <a:spcPct val="0"/>
              </a:spcBef>
              <a:spcAft>
                <a:spcPts val="600"/>
              </a:spcAft>
            </a:pPr>
            <a:r>
              <a:rPr lang="en-US" sz="1200" dirty="0">
                <a:latin typeface="+mj-lt"/>
                <a:ea typeface="+mj-ea"/>
                <a:cs typeface="+mj-cs"/>
              </a:rPr>
              <a:t>Brian Lockhart, USDA Forest Service, </a:t>
            </a:r>
            <a:r>
              <a:rPr lang="en-US" sz="1200" dirty="0" err="1">
                <a:latin typeface="+mj-lt"/>
                <a:ea typeface="+mj-ea"/>
                <a:cs typeface="+mj-cs"/>
              </a:rPr>
              <a:t>Bugwood.org</a:t>
            </a:r>
            <a:endParaRPr lang="en-US" sz="1200" dirty="0">
              <a:latin typeface="+mj-lt"/>
              <a:ea typeface="+mj-ea"/>
              <a:cs typeface="+mj-cs"/>
            </a:endParaRPr>
          </a:p>
        </p:txBody>
      </p:sp>
    </p:spTree>
    <p:extLst>
      <p:ext uri="{BB962C8B-B14F-4D97-AF65-F5344CB8AC3E}">
        <p14:creationId xmlns:p14="http://schemas.microsoft.com/office/powerpoint/2010/main" val="337427147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DF60-53CC-AA46-976C-C0C6A6AB0BA7}"/>
              </a:ext>
            </a:extLst>
          </p:cNvPr>
          <p:cNvSpPr>
            <a:spLocks noGrp="1"/>
          </p:cNvSpPr>
          <p:nvPr>
            <p:ph type="title"/>
          </p:nvPr>
        </p:nvSpPr>
        <p:spPr>
          <a:xfrm>
            <a:off x="158836" y="121220"/>
            <a:ext cx="5174207" cy="493914"/>
          </a:xfrm>
        </p:spPr>
        <p:txBody>
          <a:bodyPr>
            <a:normAutofit fontScale="90000"/>
          </a:bodyPr>
          <a:lstStyle/>
          <a:p>
            <a:pPr algn="l"/>
            <a:r>
              <a:rPr lang="en-US" dirty="0"/>
              <a:t>Inspect Your Equipment</a:t>
            </a:r>
          </a:p>
        </p:txBody>
      </p:sp>
      <p:sp>
        <p:nvSpPr>
          <p:cNvPr id="3" name="Content Placeholder 2">
            <a:extLst>
              <a:ext uri="{FF2B5EF4-FFF2-40B4-BE49-F238E27FC236}">
                <a16:creationId xmlns:a16="http://schemas.microsoft.com/office/drawing/2014/main" id="{C44CF986-944D-194C-8FEA-38694F440D27}"/>
              </a:ext>
            </a:extLst>
          </p:cNvPr>
          <p:cNvSpPr>
            <a:spLocks noGrp="1"/>
          </p:cNvSpPr>
          <p:nvPr>
            <p:ph idx="1"/>
          </p:nvPr>
        </p:nvSpPr>
        <p:spPr>
          <a:xfrm>
            <a:off x="263141" y="760919"/>
            <a:ext cx="3899848" cy="3107579"/>
          </a:xfrm>
        </p:spPr>
        <p:txBody>
          <a:bodyPr>
            <a:normAutofit fontScale="47500" lnSpcReduction="20000"/>
          </a:bodyPr>
          <a:lstStyle/>
          <a:p>
            <a:pPr marL="0" indent="0">
              <a:buNone/>
            </a:pPr>
            <a:r>
              <a:rPr lang="en-US" sz="5900" dirty="0"/>
              <a:t>Five Essential Safety Features:</a:t>
            </a:r>
          </a:p>
          <a:p>
            <a:pPr marL="800100" indent="-857250"/>
            <a:r>
              <a:rPr lang="en-US" sz="6300" dirty="0"/>
              <a:t>Chain Brake</a:t>
            </a:r>
          </a:p>
          <a:p>
            <a:pPr marL="800100" indent="-857250"/>
            <a:r>
              <a:rPr lang="en-US" sz="6300" dirty="0"/>
              <a:t>Throttle Lock</a:t>
            </a:r>
          </a:p>
          <a:p>
            <a:pPr marL="800100" indent="-857250"/>
            <a:r>
              <a:rPr lang="en-US" sz="6300" dirty="0"/>
              <a:t>Chain Catcher</a:t>
            </a:r>
          </a:p>
          <a:p>
            <a:pPr marL="800100" indent="-857250"/>
            <a:r>
              <a:rPr lang="en-US" sz="6300" dirty="0"/>
              <a:t>Right-hand Guard</a:t>
            </a:r>
          </a:p>
          <a:p>
            <a:pPr marL="800100" indent="-857250"/>
            <a:r>
              <a:rPr lang="en-US" sz="6300" dirty="0"/>
              <a:t>Stop Switch</a:t>
            </a:r>
          </a:p>
          <a:p>
            <a:pPr marL="342900" lvl="1" indent="0">
              <a:buNone/>
            </a:pPr>
            <a:endParaRPr lang="en-US" dirty="0"/>
          </a:p>
        </p:txBody>
      </p:sp>
      <p:grpSp>
        <p:nvGrpSpPr>
          <p:cNvPr id="5" name="Group 4">
            <a:extLst>
              <a:ext uri="{FF2B5EF4-FFF2-40B4-BE49-F238E27FC236}">
                <a16:creationId xmlns:a16="http://schemas.microsoft.com/office/drawing/2014/main" id="{A7BB1845-A3E4-4949-9B0C-13119795D4AF}"/>
              </a:ext>
            </a:extLst>
          </p:cNvPr>
          <p:cNvGrpSpPr/>
          <p:nvPr/>
        </p:nvGrpSpPr>
        <p:grpSpPr>
          <a:xfrm>
            <a:off x="5908639" y="560170"/>
            <a:ext cx="2664365" cy="2589663"/>
            <a:chOff x="5333043" y="857250"/>
            <a:chExt cx="2664365" cy="2589663"/>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3043" y="857251"/>
              <a:ext cx="2664365" cy="2589662"/>
            </a:xfrm>
            <a:prstGeom prst="rect">
              <a:avLst/>
            </a:prstGeom>
          </p:spPr>
        </p:pic>
        <p:sp>
          <p:nvSpPr>
            <p:cNvPr id="18" name="TextBox 17"/>
            <p:cNvSpPr txBox="1"/>
            <p:nvPr/>
          </p:nvSpPr>
          <p:spPr>
            <a:xfrm>
              <a:off x="6818812" y="857250"/>
              <a:ext cx="1178596" cy="300082"/>
            </a:xfrm>
            <a:prstGeom prst="rect">
              <a:avLst/>
            </a:prstGeom>
            <a:noFill/>
          </p:spPr>
          <p:txBody>
            <a:bodyPr wrap="square" rtlCol="0">
              <a:spAutoFit/>
            </a:bodyPr>
            <a:lstStyle/>
            <a:p>
              <a:r>
                <a:rPr lang="en-US" sz="1350" dirty="0">
                  <a:solidFill>
                    <a:schemeClr val="bg1"/>
                  </a:solidFill>
                </a:rPr>
                <a:t>Chain Brake</a:t>
              </a:r>
            </a:p>
          </p:txBody>
        </p:sp>
        <p:sp>
          <p:nvSpPr>
            <p:cNvPr id="19" name="Down Arrow 18"/>
            <p:cNvSpPr/>
            <p:nvPr/>
          </p:nvSpPr>
          <p:spPr>
            <a:xfrm rot="5195538">
              <a:off x="6357110" y="707846"/>
              <a:ext cx="306977" cy="616352"/>
            </a:xfrm>
            <a:prstGeom prst="downArrow">
              <a:avLst>
                <a:gd name="adj1" fmla="val 32978"/>
                <a:gd name="adj2" fmla="val 5000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8" name="Group 7">
            <a:extLst>
              <a:ext uri="{FF2B5EF4-FFF2-40B4-BE49-F238E27FC236}">
                <a16:creationId xmlns:a16="http://schemas.microsoft.com/office/drawing/2014/main" id="{C30E052F-AB87-F540-A476-77C8B5C23CA7}"/>
              </a:ext>
            </a:extLst>
          </p:cNvPr>
          <p:cNvGrpSpPr/>
          <p:nvPr/>
        </p:nvGrpSpPr>
        <p:grpSpPr>
          <a:xfrm>
            <a:off x="5064321" y="3708167"/>
            <a:ext cx="3531358" cy="2988860"/>
            <a:chOff x="4476491" y="3033244"/>
            <a:chExt cx="3531358" cy="2988860"/>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76491" y="3033244"/>
              <a:ext cx="3531358" cy="2988860"/>
            </a:xfrm>
            <a:prstGeom prst="rect">
              <a:avLst/>
            </a:prstGeom>
          </p:spPr>
        </p:pic>
        <p:sp>
          <p:nvSpPr>
            <p:cNvPr id="16" name="TextBox 15"/>
            <p:cNvSpPr txBox="1"/>
            <p:nvPr/>
          </p:nvSpPr>
          <p:spPr>
            <a:xfrm>
              <a:off x="6818813" y="3917811"/>
              <a:ext cx="1178596" cy="300082"/>
            </a:xfrm>
            <a:prstGeom prst="rect">
              <a:avLst/>
            </a:prstGeom>
            <a:noFill/>
          </p:spPr>
          <p:txBody>
            <a:bodyPr wrap="square" rtlCol="0">
              <a:spAutoFit/>
            </a:bodyPr>
            <a:lstStyle/>
            <a:p>
              <a:r>
                <a:rPr lang="en-US" sz="1350" b="1" dirty="0">
                  <a:solidFill>
                    <a:schemeClr val="bg1"/>
                  </a:solidFill>
                </a:rPr>
                <a:t>Throttle Lock</a:t>
              </a:r>
            </a:p>
          </p:txBody>
        </p:sp>
        <p:sp>
          <p:nvSpPr>
            <p:cNvPr id="17" name="Down Arrow 16"/>
            <p:cNvSpPr/>
            <p:nvPr/>
          </p:nvSpPr>
          <p:spPr>
            <a:xfrm>
              <a:off x="7101132" y="4171124"/>
              <a:ext cx="306977" cy="356549"/>
            </a:xfrm>
            <a:prstGeom prst="downArrow">
              <a:avLst>
                <a:gd name="adj1" fmla="val 32978"/>
                <a:gd name="adj2" fmla="val 5000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 name="TextBox 19"/>
            <p:cNvSpPr txBox="1"/>
            <p:nvPr/>
          </p:nvSpPr>
          <p:spPr>
            <a:xfrm>
              <a:off x="4917194" y="4171123"/>
              <a:ext cx="1178596" cy="300082"/>
            </a:xfrm>
            <a:prstGeom prst="rect">
              <a:avLst/>
            </a:prstGeom>
            <a:noFill/>
          </p:spPr>
          <p:txBody>
            <a:bodyPr wrap="square" rtlCol="0">
              <a:spAutoFit/>
            </a:bodyPr>
            <a:lstStyle/>
            <a:p>
              <a:r>
                <a:rPr lang="en-US" sz="1350" b="1" dirty="0">
                  <a:solidFill>
                    <a:schemeClr val="bg1"/>
                  </a:solidFill>
                </a:rPr>
                <a:t>Stop Switch</a:t>
              </a:r>
            </a:p>
          </p:txBody>
        </p:sp>
        <p:sp>
          <p:nvSpPr>
            <p:cNvPr id="21" name="Down Arrow 20"/>
            <p:cNvSpPr/>
            <p:nvPr/>
          </p:nvSpPr>
          <p:spPr>
            <a:xfrm rot="16200000">
              <a:off x="5910406" y="4194736"/>
              <a:ext cx="306977" cy="356549"/>
            </a:xfrm>
            <a:prstGeom prst="downArrow">
              <a:avLst>
                <a:gd name="adj1" fmla="val 32978"/>
                <a:gd name="adj2" fmla="val 5000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2" name="TextBox 21"/>
            <p:cNvSpPr txBox="1"/>
            <p:nvPr/>
          </p:nvSpPr>
          <p:spPr>
            <a:xfrm>
              <a:off x="4896633" y="5505890"/>
              <a:ext cx="1512476" cy="300082"/>
            </a:xfrm>
            <a:prstGeom prst="rect">
              <a:avLst/>
            </a:prstGeom>
            <a:noFill/>
          </p:spPr>
          <p:txBody>
            <a:bodyPr wrap="square" rtlCol="0">
              <a:spAutoFit/>
            </a:bodyPr>
            <a:lstStyle/>
            <a:p>
              <a:r>
                <a:rPr lang="en-US" sz="1350" b="1" dirty="0">
                  <a:solidFill>
                    <a:schemeClr val="bg1"/>
                  </a:solidFill>
                </a:rPr>
                <a:t>Right Hand Guard</a:t>
              </a:r>
            </a:p>
          </p:txBody>
        </p:sp>
        <p:sp>
          <p:nvSpPr>
            <p:cNvPr id="23" name="Down Arrow 22"/>
            <p:cNvSpPr/>
            <p:nvPr/>
          </p:nvSpPr>
          <p:spPr>
            <a:xfrm rot="16200000">
              <a:off x="6357111" y="5484904"/>
              <a:ext cx="306977" cy="356549"/>
            </a:xfrm>
            <a:prstGeom prst="downArrow">
              <a:avLst>
                <a:gd name="adj1" fmla="val 32978"/>
                <a:gd name="adj2" fmla="val 5000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4" name="Group 3">
            <a:extLst>
              <a:ext uri="{FF2B5EF4-FFF2-40B4-BE49-F238E27FC236}">
                <a16:creationId xmlns:a16="http://schemas.microsoft.com/office/drawing/2014/main" id="{96D366D8-4884-DE4A-AAE0-769740622A18}"/>
              </a:ext>
            </a:extLst>
          </p:cNvPr>
          <p:cNvGrpSpPr/>
          <p:nvPr/>
        </p:nvGrpSpPr>
        <p:grpSpPr>
          <a:xfrm>
            <a:off x="558761" y="3974529"/>
            <a:ext cx="3948419" cy="2722498"/>
            <a:chOff x="1142999" y="3868493"/>
            <a:chExt cx="3194634" cy="2121699"/>
          </a:xfrm>
        </p:grpSpPr>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2999" y="3868493"/>
              <a:ext cx="2828932" cy="2121699"/>
            </a:xfrm>
            <a:prstGeom prst="rect">
              <a:avLst/>
            </a:prstGeom>
          </p:spPr>
        </p:pic>
        <p:sp>
          <p:nvSpPr>
            <p:cNvPr id="25" name="TextBox 24"/>
            <p:cNvSpPr txBox="1"/>
            <p:nvPr/>
          </p:nvSpPr>
          <p:spPr>
            <a:xfrm>
              <a:off x="2825158" y="5372601"/>
              <a:ext cx="1512475" cy="300082"/>
            </a:xfrm>
            <a:prstGeom prst="rect">
              <a:avLst/>
            </a:prstGeom>
            <a:noFill/>
          </p:spPr>
          <p:txBody>
            <a:bodyPr wrap="square" rtlCol="0">
              <a:spAutoFit/>
            </a:bodyPr>
            <a:lstStyle/>
            <a:p>
              <a:r>
                <a:rPr lang="en-US" sz="1350" b="1" dirty="0">
                  <a:solidFill>
                    <a:schemeClr val="bg1"/>
                  </a:solidFill>
                </a:rPr>
                <a:t>Chain Catcher</a:t>
              </a:r>
            </a:p>
          </p:txBody>
        </p:sp>
        <p:sp>
          <p:nvSpPr>
            <p:cNvPr id="26" name="Down Arrow 25"/>
            <p:cNvSpPr/>
            <p:nvPr/>
          </p:nvSpPr>
          <p:spPr>
            <a:xfrm rot="5400000">
              <a:off x="2484241" y="5296008"/>
              <a:ext cx="306977" cy="356549"/>
            </a:xfrm>
            <a:prstGeom prst="downArrow">
              <a:avLst>
                <a:gd name="adj1" fmla="val 32978"/>
                <a:gd name="adj2" fmla="val 5000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Tree>
    <p:extLst>
      <p:ext uri="{BB962C8B-B14F-4D97-AF65-F5344CB8AC3E}">
        <p14:creationId xmlns:p14="http://schemas.microsoft.com/office/powerpoint/2010/main" val="1589547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mb saw gu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538" y="2990182"/>
            <a:ext cx="4735286" cy="2959554"/>
          </a:xfrm>
          <a:prstGeom prst="rect">
            <a:avLst/>
          </a:prstGeom>
        </p:spPr>
      </p:pic>
      <p:pic>
        <p:nvPicPr>
          <p:cNvPr id="8" name="Picture 7" descr="good carry_carrying chain saw.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2341548"/>
            <a:ext cx="2491919" cy="3608188"/>
          </a:xfrm>
          <a:prstGeom prst="rect">
            <a:avLst/>
          </a:prstGeom>
        </p:spPr>
      </p:pic>
      <p:pic>
        <p:nvPicPr>
          <p:cNvPr id="7" name="Picture 6" descr=" good carry chainsaw3.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89593"/>
            <a:ext cx="3154181" cy="2251955"/>
          </a:xfrm>
          <a:prstGeom prst="rect">
            <a:avLst/>
          </a:prstGeom>
        </p:spPr>
      </p:pic>
      <p:pic>
        <p:nvPicPr>
          <p:cNvPr id="9" name="Picture 8" descr="bad saw carry.jpg"/>
          <p:cNvPicPr>
            <a:picLocks noChangeAspect="1"/>
          </p:cNvPicPr>
          <p:nvPr/>
        </p:nvPicPr>
        <p:blipFill rotWithShape="1">
          <a:blip r:embed="rId6" cstate="screen">
            <a:extLst>
              <a:ext uri="{28A0092B-C50C-407E-A947-70E740481C1C}">
                <a14:useLocalDpi xmlns:a14="http://schemas.microsoft.com/office/drawing/2010/main"/>
              </a:ext>
            </a:extLst>
          </a:blip>
          <a:srcRect l="-48"/>
          <a:stretch/>
        </p:blipFill>
        <p:spPr>
          <a:xfrm>
            <a:off x="2981776" y="250208"/>
            <a:ext cx="3337560" cy="2650381"/>
          </a:xfrm>
          <a:prstGeom prst="rect">
            <a:avLst/>
          </a:prstGeom>
        </p:spPr>
      </p:pic>
      <p:sp>
        <p:nvSpPr>
          <p:cNvPr id="11" name="TextBox 10"/>
          <p:cNvSpPr txBox="1"/>
          <p:nvPr/>
        </p:nvSpPr>
        <p:spPr>
          <a:xfrm>
            <a:off x="1034143" y="6062638"/>
            <a:ext cx="1329385" cy="523220"/>
          </a:xfrm>
          <a:prstGeom prst="rect">
            <a:avLst/>
          </a:prstGeom>
          <a:noFill/>
        </p:spPr>
        <p:txBody>
          <a:bodyPr wrap="none" rtlCol="0">
            <a:spAutoFit/>
          </a:bodyPr>
          <a:lstStyle/>
          <a:p>
            <a:r>
              <a:rPr lang="en-US" sz="2800" dirty="0"/>
              <a:t>Good!!!</a:t>
            </a:r>
          </a:p>
        </p:txBody>
      </p:sp>
      <p:sp>
        <p:nvSpPr>
          <p:cNvPr id="12" name="TextBox 11"/>
          <p:cNvSpPr txBox="1"/>
          <p:nvPr/>
        </p:nvSpPr>
        <p:spPr>
          <a:xfrm>
            <a:off x="3592286" y="6477000"/>
            <a:ext cx="5701538" cy="369332"/>
          </a:xfrm>
          <a:prstGeom prst="rect">
            <a:avLst/>
          </a:prstGeom>
          <a:noFill/>
        </p:spPr>
        <p:txBody>
          <a:bodyPr wrap="none" rtlCol="0">
            <a:spAutoFit/>
          </a:bodyPr>
          <a:lstStyle/>
          <a:p>
            <a:r>
              <a:rPr lang="en-US" dirty="0"/>
              <a:t>Bad, bad, dangerous, ouch, just imagine if these guys  trip!</a:t>
            </a:r>
          </a:p>
        </p:txBody>
      </p:sp>
      <p:pic>
        <p:nvPicPr>
          <p:cNvPr id="13" name="Picture 12" descr="no carry.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00763" y="434308"/>
            <a:ext cx="1933726" cy="2900589"/>
          </a:xfrm>
          <a:prstGeom prst="rect">
            <a:avLst/>
          </a:prstGeom>
        </p:spPr>
      </p:pic>
      <p:pic>
        <p:nvPicPr>
          <p:cNvPr id="14" name="Picture 13" descr="silly saw carry.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43859" y="3922095"/>
            <a:ext cx="1890630" cy="2554905"/>
          </a:xfrm>
          <a:prstGeom prst="rect">
            <a:avLst/>
          </a:prstGeom>
        </p:spPr>
      </p:pic>
      <p:sp>
        <p:nvSpPr>
          <p:cNvPr id="17" name="&quot;No&quot; Symbol 16"/>
          <p:cNvSpPr/>
          <p:nvPr/>
        </p:nvSpPr>
        <p:spPr>
          <a:xfrm>
            <a:off x="2854775" y="35162"/>
            <a:ext cx="6420905" cy="6550692"/>
          </a:xfrm>
          <a:prstGeom prst="noSmoking">
            <a:avLst>
              <a:gd name="adj" fmla="val 1774"/>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852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AED615-9293-834B-80D0-2D4013C31E64}"/>
              </a:ext>
            </a:extLst>
          </p:cNvPr>
          <p:cNvSpPr>
            <a:spLocks noGrp="1"/>
          </p:cNvSpPr>
          <p:nvPr>
            <p:ph type="title"/>
          </p:nvPr>
        </p:nvSpPr>
        <p:spPr/>
        <p:txBody>
          <a:bodyPr>
            <a:normAutofit fontScale="90000"/>
          </a:bodyPr>
          <a:lstStyle/>
          <a:p>
            <a:r>
              <a:rPr lang="en-US" dirty="0"/>
              <a:t>TCIA Reported 153 Tree Care-related Occupational Accidents in 2016</a:t>
            </a:r>
          </a:p>
        </p:txBody>
      </p:sp>
      <p:sp>
        <p:nvSpPr>
          <p:cNvPr id="5" name="Content Placeholder 4">
            <a:extLst>
              <a:ext uri="{FF2B5EF4-FFF2-40B4-BE49-F238E27FC236}">
                <a16:creationId xmlns:a16="http://schemas.microsoft.com/office/drawing/2014/main" id="{1E72417C-3311-2048-B159-06F40D28336F}"/>
              </a:ext>
            </a:extLst>
          </p:cNvPr>
          <p:cNvSpPr>
            <a:spLocks noGrp="1"/>
          </p:cNvSpPr>
          <p:nvPr>
            <p:ph idx="1"/>
          </p:nvPr>
        </p:nvSpPr>
        <p:spPr/>
        <p:txBody>
          <a:bodyPr/>
          <a:lstStyle/>
          <a:p>
            <a:r>
              <a:rPr lang="en-US" dirty="0"/>
              <a:t>Falls (48)</a:t>
            </a:r>
          </a:p>
          <a:p>
            <a:r>
              <a:rPr lang="en-US" dirty="0"/>
              <a:t>Struck-by (38)</a:t>
            </a:r>
          </a:p>
          <a:p>
            <a:r>
              <a:rPr lang="en-US" dirty="0"/>
              <a:t>Electrical Contact incidents (34)</a:t>
            </a:r>
          </a:p>
        </p:txBody>
      </p:sp>
    </p:spTree>
    <p:extLst>
      <p:ext uri="{BB962C8B-B14F-4D97-AF65-F5344CB8AC3E}">
        <p14:creationId xmlns:p14="http://schemas.microsoft.com/office/powerpoint/2010/main" val="1266498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633B78-5D09-6342-A6A9-6C7E49DD43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0" y="500118"/>
            <a:ext cx="9143999" cy="5857764"/>
          </a:xfrm>
          <a:prstGeom prst="rect">
            <a:avLst/>
          </a:prstGeom>
        </p:spPr>
      </p:pic>
    </p:spTree>
    <p:extLst>
      <p:ext uri="{BB962C8B-B14F-4D97-AF65-F5344CB8AC3E}">
        <p14:creationId xmlns:p14="http://schemas.microsoft.com/office/powerpoint/2010/main" val="1912069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D07296-08FE-0543-9E26-DD478F4081EF}"/>
              </a:ext>
            </a:extLst>
          </p:cNvPr>
          <p:cNvSpPr>
            <a:spLocks noGrp="1"/>
          </p:cNvSpPr>
          <p:nvPr>
            <p:ph idx="1"/>
          </p:nvPr>
        </p:nvSpPr>
        <p:spPr/>
        <p:txBody>
          <a:bodyPr/>
          <a:lstStyle/>
          <a:p>
            <a:r>
              <a:rPr lang="en-US" dirty="0"/>
              <a:t>Make a thorough inspection.</a:t>
            </a:r>
          </a:p>
          <a:p>
            <a:r>
              <a:rPr lang="en-US" dirty="0"/>
              <a:t>Line clearance shall not be performed during adverse weather conditions, such as thunderstorms, high winds, and snow and ice storm. (ANZI Z133).</a:t>
            </a:r>
          </a:p>
          <a:p>
            <a:r>
              <a:rPr lang="en-US" dirty="0"/>
              <a:t>Treat all downed lines as energized.</a:t>
            </a:r>
          </a:p>
          <a:p>
            <a:r>
              <a:rPr lang="en-US" dirty="0"/>
              <a:t>Fences, gutters, anything conductive can be ”hot.”</a:t>
            </a:r>
          </a:p>
        </p:txBody>
      </p:sp>
      <p:pic>
        <p:nvPicPr>
          <p:cNvPr id="4" name="j0137639[1].pdf">
            <a:extLst>
              <a:ext uri="{FF2B5EF4-FFF2-40B4-BE49-F238E27FC236}">
                <a16:creationId xmlns:a16="http://schemas.microsoft.com/office/drawing/2014/main" id="{2E956B2F-C2D8-1441-9B76-41AB92BC7380}"/>
              </a:ext>
            </a:extLst>
          </p:cNvPr>
          <p:cNvPicPr/>
          <p:nvPr/>
        </p:nvPicPr>
        <p:blipFill>
          <a:blip r:embed="rId3" cstate="screen">
            <a:extLst>
              <a:ext uri="{28A0092B-C50C-407E-A947-70E740481C1C}">
                <a14:useLocalDpi xmlns:a14="http://schemas.microsoft.com/office/drawing/2010/main"/>
              </a:ext>
            </a:extLst>
          </a:blip>
          <a:stretch>
            <a:fillRect/>
          </a:stretch>
        </p:blipFill>
        <p:spPr>
          <a:xfrm>
            <a:off x="212725" y="0"/>
            <a:ext cx="1447800" cy="1446213"/>
          </a:xfrm>
          <a:prstGeom prst="rect">
            <a:avLst/>
          </a:prstGeom>
          <a:ln w="12700">
            <a:miter lim="400000"/>
          </a:ln>
        </p:spPr>
      </p:pic>
      <p:sp>
        <p:nvSpPr>
          <p:cNvPr id="7" name="Title 4">
            <a:extLst>
              <a:ext uri="{FF2B5EF4-FFF2-40B4-BE49-F238E27FC236}">
                <a16:creationId xmlns:a16="http://schemas.microsoft.com/office/drawing/2014/main" id="{0A0DD2DA-1BB6-4946-A9E1-B7AFF1AC35D8}"/>
              </a:ext>
            </a:extLst>
          </p:cNvPr>
          <p:cNvSpPr>
            <a:spLocks noGrp="1"/>
          </p:cNvSpPr>
          <p:nvPr>
            <p:ph type="title"/>
          </p:nvPr>
        </p:nvSpPr>
        <p:spPr/>
        <p:txBody>
          <a:bodyPr>
            <a:normAutofit fontScale="90000"/>
          </a:bodyPr>
          <a:lstStyle/>
          <a:p>
            <a:r>
              <a:rPr lang="en-US" dirty="0"/>
              <a:t>Electricity: </a:t>
            </a:r>
            <a:br>
              <a:rPr lang="en-US" dirty="0"/>
            </a:br>
            <a:r>
              <a:rPr lang="en-US" dirty="0"/>
              <a:t>Before You Cut Anything</a:t>
            </a:r>
          </a:p>
        </p:txBody>
      </p:sp>
    </p:spTree>
    <p:extLst>
      <p:ext uri="{BB962C8B-B14F-4D97-AF65-F5344CB8AC3E}">
        <p14:creationId xmlns:p14="http://schemas.microsoft.com/office/powerpoint/2010/main" val="314269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File0617.jpg">
            <a:extLst>
              <a:ext uri="{FF2B5EF4-FFF2-40B4-BE49-F238E27FC236}">
                <a16:creationId xmlns:a16="http://schemas.microsoft.com/office/drawing/2014/main" id="{C8C3DE07-5DB9-8B45-8EB8-ECE42217477D}"/>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0" y="10"/>
            <a:ext cx="3477914" cy="6857990"/>
          </a:xfrm>
          <a:prstGeom prst="rect">
            <a:avLst/>
          </a:prstGeom>
        </p:spPr>
      </p:pic>
      <p:sp>
        <p:nvSpPr>
          <p:cNvPr id="18" name="Rectangle 17">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7935" y="0"/>
            <a:ext cx="566606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67256-0793-1B4F-B167-CF9ECDEE4230}"/>
              </a:ext>
            </a:extLst>
          </p:cNvPr>
          <p:cNvSpPr>
            <a:spLocks noGrp="1"/>
          </p:cNvSpPr>
          <p:nvPr>
            <p:ph type="ctrTitle"/>
          </p:nvPr>
        </p:nvSpPr>
        <p:spPr>
          <a:xfrm>
            <a:off x="3957996" y="640082"/>
            <a:ext cx="4705943" cy="3351602"/>
          </a:xfrm>
        </p:spPr>
        <p:txBody>
          <a:bodyPr>
            <a:normAutofit/>
          </a:bodyPr>
          <a:lstStyle/>
          <a:p>
            <a:pPr algn="l">
              <a:lnSpc>
                <a:spcPct val="90000"/>
              </a:lnSpc>
            </a:pPr>
            <a:r>
              <a:rPr lang="en-US" sz="3100" b="1" dirty="0">
                <a:solidFill>
                  <a:schemeClr val="bg1"/>
                </a:solidFill>
              </a:rPr>
              <a:t>Do Not</a:t>
            </a:r>
            <a:r>
              <a:rPr lang="en-US" sz="3100" dirty="0">
                <a:solidFill>
                  <a:schemeClr val="bg1"/>
                </a:solidFill>
              </a:rPr>
              <a:t> approach or touch any downed lines, (power, communication, cable, or otherwise) until the utility company has cleared it as de-energized or dead. </a:t>
            </a:r>
            <a:endParaRPr lang="en-US" sz="3100" b="1" dirty="0">
              <a:solidFill>
                <a:schemeClr val="bg1"/>
              </a:solidFill>
            </a:endParaRPr>
          </a:p>
        </p:txBody>
      </p:sp>
    </p:spTree>
    <p:extLst>
      <p:ext uri="{BB962C8B-B14F-4D97-AF65-F5344CB8AC3E}">
        <p14:creationId xmlns:p14="http://schemas.microsoft.com/office/powerpoint/2010/main" val="1158477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65DF38-0D7B-D74A-849C-2C1DABD92874}"/>
              </a:ext>
            </a:extLst>
          </p:cNvPr>
          <p:cNvSpPr>
            <a:spLocks noGrp="1"/>
          </p:cNvSpPr>
          <p:nvPr>
            <p:ph type="title"/>
          </p:nvPr>
        </p:nvSpPr>
        <p:spPr>
          <a:xfrm>
            <a:off x="505677" y="914400"/>
            <a:ext cx="2743200" cy="2887579"/>
          </a:xfrm>
        </p:spPr>
        <p:txBody>
          <a:bodyPr vert="horz" lIns="91440" tIns="45720" rIns="91440" bIns="45720" rtlCol="0" anchor="b">
            <a:normAutofit/>
          </a:bodyPr>
          <a:lstStyle/>
          <a:p>
            <a:pPr defTabSz="914400">
              <a:lnSpc>
                <a:spcPct val="90000"/>
              </a:lnSpc>
            </a:pPr>
            <a:r>
              <a:rPr lang="en-US" sz="4200" kern="1200">
                <a:solidFill>
                  <a:srgbClr val="FFFFFF"/>
                </a:solidFill>
                <a:latin typeface="+mj-lt"/>
                <a:ea typeface="+mj-ea"/>
                <a:cs typeface="+mj-cs"/>
              </a:rPr>
              <a:t>Generator Feedback</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File0618.jpg">
            <a:extLst>
              <a:ext uri="{FF2B5EF4-FFF2-40B4-BE49-F238E27FC236}">
                <a16:creationId xmlns:a16="http://schemas.microsoft.com/office/drawing/2014/main" id="{D774A01A-E19B-204E-B80F-F5A48B40D1BD}"/>
              </a:ext>
            </a:extLst>
          </p:cNvPr>
          <p:cNvPicPr>
            <a:picLocks noGrp="1"/>
          </p:cNvPicPr>
          <p:nvPr>
            <p:ph idx="1"/>
          </p:nvPr>
        </p:nvPicPr>
        <p:blipFill>
          <a:blip r:embed="rId3"/>
          <a:stretch>
            <a:fillRect/>
          </a:stretch>
        </p:blipFill>
        <p:spPr>
          <a:xfrm>
            <a:off x="3865366" y="859589"/>
            <a:ext cx="4915159" cy="5146763"/>
          </a:xfrm>
          <a:prstGeom prst="rect">
            <a:avLst/>
          </a:prstGeom>
        </p:spPr>
      </p:pic>
    </p:spTree>
    <p:extLst>
      <p:ext uri="{BB962C8B-B14F-4D97-AF65-F5344CB8AC3E}">
        <p14:creationId xmlns:p14="http://schemas.microsoft.com/office/powerpoint/2010/main" val="292711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C014-0F99-6E43-9F15-E6A10FF5F36A}"/>
              </a:ext>
            </a:extLst>
          </p:cNvPr>
          <p:cNvSpPr>
            <a:spLocks noGrp="1"/>
          </p:cNvSpPr>
          <p:nvPr>
            <p:ph type="title"/>
          </p:nvPr>
        </p:nvSpPr>
        <p:spPr>
          <a:xfrm>
            <a:off x="457200" y="4385066"/>
            <a:ext cx="8192729" cy="1317643"/>
          </a:xfrm>
        </p:spPr>
        <p:txBody>
          <a:bodyPr vert="horz" lIns="91440" tIns="45720" rIns="91440" bIns="45720" rtlCol="0" anchor="b">
            <a:normAutofit/>
          </a:bodyPr>
          <a:lstStyle/>
          <a:p>
            <a:pPr algn="l" defTabSz="914400">
              <a:lnSpc>
                <a:spcPct val="90000"/>
              </a:lnSpc>
            </a:pPr>
            <a:r>
              <a:rPr lang="en-US" sz="6000" kern="1200">
                <a:solidFill>
                  <a:schemeClr val="tx1"/>
                </a:solidFill>
                <a:latin typeface="+mj-lt"/>
                <a:ea typeface="+mj-ea"/>
                <a:cs typeface="+mj-cs"/>
              </a:rPr>
              <a:t>Tripping Hazards</a:t>
            </a:r>
          </a:p>
        </p:txBody>
      </p:sp>
      <p:pic>
        <p:nvPicPr>
          <p:cNvPr id="7" name="Picture 6">
            <a:extLst>
              <a:ext uri="{FF2B5EF4-FFF2-40B4-BE49-F238E27FC236}">
                <a16:creationId xmlns:a16="http://schemas.microsoft.com/office/drawing/2014/main" id="{BCF97EB1-CD8A-C14A-A011-A8B4566BC8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4571975" cy="4252522"/>
          </a:xfrm>
          <a:prstGeom prst="rect">
            <a:avLst/>
          </a:prstGeom>
        </p:spPr>
      </p:pic>
      <p:pic>
        <p:nvPicPr>
          <p:cNvPr id="5" name="Content Placeholder 4">
            <a:extLst>
              <a:ext uri="{FF2B5EF4-FFF2-40B4-BE49-F238E27FC236}">
                <a16:creationId xmlns:a16="http://schemas.microsoft.com/office/drawing/2014/main" id="{B52BF9EA-B9CC-FB41-8FB5-681CD397F44F}"/>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4571999" y="0"/>
            <a:ext cx="4572001" cy="4253215"/>
          </a:xfrm>
          <a:prstGeom prst="rect">
            <a:avLst/>
          </a:prstGeom>
        </p:spPr>
      </p:pic>
      <p:cxnSp>
        <p:nvCxnSpPr>
          <p:cNvPr id="12" name="Straight Connector 11">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242136"/>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46BB990-9CA8-BB40-9C98-B50C3A522027}"/>
              </a:ext>
            </a:extLst>
          </p:cNvPr>
          <p:cNvSpPr txBox="1"/>
          <p:nvPr/>
        </p:nvSpPr>
        <p:spPr>
          <a:xfrm>
            <a:off x="-28174" y="4009848"/>
            <a:ext cx="3483013" cy="246221"/>
          </a:xfrm>
          <a:prstGeom prst="rect">
            <a:avLst/>
          </a:prstGeom>
          <a:noFill/>
        </p:spPr>
        <p:txBody>
          <a:bodyPr wrap="square" rtlCol="0">
            <a:spAutoFit/>
          </a:bodyPr>
          <a:lstStyle/>
          <a:p>
            <a:r>
              <a:rPr lang="en-US" sz="1000" dirty="0">
                <a:solidFill>
                  <a:schemeClr val="bg1"/>
                </a:solidFill>
              </a:rPr>
              <a:t>Joseph O’Brien, USDA Forest Service, </a:t>
            </a:r>
            <a:r>
              <a:rPr lang="en-US" sz="1000" dirty="0" err="1">
                <a:solidFill>
                  <a:schemeClr val="bg1"/>
                </a:solidFill>
              </a:rPr>
              <a:t>Bugwood.org</a:t>
            </a:r>
            <a:endParaRPr lang="en-US" sz="1000" dirty="0">
              <a:solidFill>
                <a:schemeClr val="bg1"/>
              </a:solidFill>
            </a:endParaRPr>
          </a:p>
        </p:txBody>
      </p:sp>
      <p:sp>
        <p:nvSpPr>
          <p:cNvPr id="9" name="TextBox 8">
            <a:extLst>
              <a:ext uri="{FF2B5EF4-FFF2-40B4-BE49-F238E27FC236}">
                <a16:creationId xmlns:a16="http://schemas.microsoft.com/office/drawing/2014/main" id="{05E6BC81-1F48-B547-9CBF-8D8B45937271}"/>
              </a:ext>
            </a:extLst>
          </p:cNvPr>
          <p:cNvSpPr txBox="1"/>
          <p:nvPr/>
        </p:nvSpPr>
        <p:spPr>
          <a:xfrm>
            <a:off x="4553564" y="3995915"/>
            <a:ext cx="3139001" cy="246221"/>
          </a:xfrm>
          <a:prstGeom prst="rect">
            <a:avLst/>
          </a:prstGeom>
          <a:noFill/>
        </p:spPr>
        <p:txBody>
          <a:bodyPr wrap="none" rtlCol="0">
            <a:spAutoFit/>
          </a:bodyPr>
          <a:lstStyle/>
          <a:p>
            <a:r>
              <a:rPr lang="en-US" sz="1000" dirty="0">
                <a:solidFill>
                  <a:schemeClr val="bg1"/>
                </a:solidFill>
              </a:rPr>
              <a:t>Mary Ann </a:t>
            </a:r>
            <a:r>
              <a:rPr lang="en-US" sz="1000" dirty="0" err="1">
                <a:solidFill>
                  <a:schemeClr val="bg1"/>
                </a:solidFill>
              </a:rPr>
              <a:t>Hansend</a:t>
            </a:r>
            <a:r>
              <a:rPr lang="en-US" sz="1000" dirty="0">
                <a:solidFill>
                  <a:schemeClr val="bg1"/>
                </a:solidFill>
              </a:rPr>
              <a:t>, VPI &amp; State University, </a:t>
            </a:r>
            <a:r>
              <a:rPr lang="en-US" sz="1000" dirty="0" err="1">
                <a:solidFill>
                  <a:schemeClr val="bg1"/>
                </a:solidFill>
              </a:rPr>
              <a:t>Bugwood.org</a:t>
            </a:r>
            <a:endParaRPr lang="en-US" sz="1000" dirty="0">
              <a:solidFill>
                <a:schemeClr val="bg1"/>
              </a:solidFill>
            </a:endParaRPr>
          </a:p>
        </p:txBody>
      </p:sp>
    </p:spTree>
    <p:extLst>
      <p:ext uri="{BB962C8B-B14F-4D97-AF65-F5344CB8AC3E}">
        <p14:creationId xmlns:p14="http://schemas.microsoft.com/office/powerpoint/2010/main" val="3182086911"/>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6632-EFA4-4543-91FD-E773F1B5DD45}"/>
              </a:ext>
            </a:extLst>
          </p:cNvPr>
          <p:cNvSpPr>
            <a:spLocks noGrp="1"/>
          </p:cNvSpPr>
          <p:nvPr>
            <p:ph type="title"/>
          </p:nvPr>
        </p:nvSpPr>
        <p:spPr>
          <a:xfrm>
            <a:off x="457200" y="4385066"/>
            <a:ext cx="8192729" cy="1317643"/>
          </a:xfrm>
        </p:spPr>
        <p:txBody>
          <a:bodyPr vert="horz" lIns="91440" tIns="45720" rIns="91440" bIns="45720" rtlCol="0" anchor="b">
            <a:normAutofit/>
          </a:bodyPr>
          <a:lstStyle/>
          <a:p>
            <a:pPr algn="l" defTabSz="914400">
              <a:lnSpc>
                <a:spcPct val="90000"/>
              </a:lnSpc>
            </a:pPr>
            <a:r>
              <a:rPr lang="en-US" sz="5700" kern="1200" dirty="0">
                <a:solidFill>
                  <a:schemeClr val="tx1"/>
                </a:solidFill>
                <a:latin typeface="+mj-lt"/>
                <a:ea typeface="+mj-ea"/>
                <a:cs typeface="+mj-cs"/>
              </a:rPr>
              <a:t>Safe Start</a:t>
            </a:r>
          </a:p>
        </p:txBody>
      </p:sp>
      <p:pic>
        <p:nvPicPr>
          <p:cNvPr id="8" name="Picture 7">
            <a:extLst>
              <a:ext uri="{FF2B5EF4-FFF2-40B4-BE49-F238E27FC236}">
                <a16:creationId xmlns:a16="http://schemas.microsoft.com/office/drawing/2014/main" id="{E64CF8C8-2A8E-8740-A3DB-DA7F9609B3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3044932" cy="4242806"/>
          </a:xfrm>
          <a:prstGeom prst="rect">
            <a:avLst/>
          </a:prstGeom>
        </p:spPr>
      </p:pic>
      <p:pic>
        <p:nvPicPr>
          <p:cNvPr id="4" name="Picture 3">
            <a:extLst>
              <a:ext uri="{FF2B5EF4-FFF2-40B4-BE49-F238E27FC236}">
                <a16:creationId xmlns:a16="http://schemas.microsoft.com/office/drawing/2014/main" id="{A874A623-8312-EC40-A749-AC8670BDD6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67861" y="-1"/>
            <a:ext cx="3047189" cy="4242816"/>
          </a:xfrm>
          <a:prstGeom prst="rect">
            <a:avLst/>
          </a:prstGeom>
        </p:spPr>
      </p:pic>
      <p:pic>
        <p:nvPicPr>
          <p:cNvPr id="9" name="Picture 8">
            <a:extLst>
              <a:ext uri="{FF2B5EF4-FFF2-40B4-BE49-F238E27FC236}">
                <a16:creationId xmlns:a16="http://schemas.microsoft.com/office/drawing/2014/main" id="{0505F46B-E316-6B45-8622-62569167117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9048" y="10"/>
            <a:ext cx="3044952" cy="4242806"/>
          </a:xfrm>
          <a:prstGeom prst="rect">
            <a:avLst/>
          </a:prstGeom>
        </p:spPr>
      </p:pic>
      <p:cxnSp>
        <p:nvCxnSpPr>
          <p:cNvPr id="14" name="Straight Connector 13">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242136"/>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7189"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378"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210740"/>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tell them, show them!</a:t>
            </a:r>
          </a:p>
        </p:txBody>
      </p:sp>
      <p:sp>
        <p:nvSpPr>
          <p:cNvPr id="3" name="Content Placeholder 2"/>
          <p:cNvSpPr>
            <a:spLocks noGrp="1"/>
          </p:cNvSpPr>
          <p:nvPr>
            <p:ph idx="1"/>
          </p:nvPr>
        </p:nvSpPr>
        <p:spPr/>
        <p:txBody>
          <a:bodyPr/>
          <a:lstStyle/>
          <a:p>
            <a:r>
              <a:rPr lang="en-US" dirty="0"/>
              <a:t>Set an example</a:t>
            </a:r>
          </a:p>
          <a:p>
            <a:r>
              <a:rPr lang="en-US" dirty="0"/>
              <a:t>Allow no exceptions</a:t>
            </a:r>
          </a:p>
          <a:p>
            <a:r>
              <a:rPr lang="en-US" dirty="0"/>
              <a:t>Don’t look the other way</a:t>
            </a:r>
          </a:p>
          <a:p>
            <a:r>
              <a:rPr lang="en-US" dirty="0"/>
              <a:t>Spend the money</a:t>
            </a:r>
          </a:p>
          <a:p>
            <a:r>
              <a:rPr lang="en-US" dirty="0"/>
              <a:t>Training </a:t>
            </a:r>
            <a:r>
              <a:rPr lang="mr-IN" dirty="0"/>
              <a:t>–</a:t>
            </a:r>
            <a:r>
              <a:rPr lang="en-US" dirty="0"/>
              <a:t> show proper fit and care</a:t>
            </a:r>
          </a:p>
          <a:p>
            <a:r>
              <a:rPr lang="en-US" dirty="0"/>
              <a:t>Give them a good reason </a:t>
            </a:r>
            <a:r>
              <a:rPr lang="mr-IN" dirty="0"/>
              <a:t>–</a:t>
            </a:r>
            <a:r>
              <a:rPr lang="en-US" dirty="0"/>
              <a:t> family</a:t>
            </a:r>
          </a:p>
          <a:p>
            <a:endParaRPr lang="en-US" dirty="0"/>
          </a:p>
        </p:txBody>
      </p:sp>
    </p:spTree>
    <p:extLst>
      <p:ext uri="{BB962C8B-B14F-4D97-AF65-F5344CB8AC3E}">
        <p14:creationId xmlns:p14="http://schemas.microsoft.com/office/powerpoint/2010/main" val="1695065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5C03-2809-6141-BCB6-46C55E2283EC}"/>
              </a:ext>
            </a:extLst>
          </p:cNvPr>
          <p:cNvSpPr>
            <a:spLocks noGrp="1"/>
          </p:cNvSpPr>
          <p:nvPr>
            <p:ph type="title"/>
          </p:nvPr>
        </p:nvSpPr>
        <p:spPr/>
        <p:txBody>
          <a:bodyPr/>
          <a:lstStyle/>
          <a:p>
            <a:r>
              <a:rPr lang="en-US" dirty="0"/>
              <a:t>Final Comments:</a:t>
            </a:r>
          </a:p>
        </p:txBody>
      </p:sp>
      <p:sp>
        <p:nvSpPr>
          <p:cNvPr id="3" name="Content Placeholder 2">
            <a:extLst>
              <a:ext uri="{FF2B5EF4-FFF2-40B4-BE49-F238E27FC236}">
                <a16:creationId xmlns:a16="http://schemas.microsoft.com/office/drawing/2014/main" id="{D11FEE32-12B0-9D48-BEA8-449A2D1B91F4}"/>
              </a:ext>
            </a:extLst>
          </p:cNvPr>
          <p:cNvSpPr>
            <a:spLocks noGrp="1"/>
          </p:cNvSpPr>
          <p:nvPr>
            <p:ph idx="1"/>
          </p:nvPr>
        </p:nvSpPr>
        <p:spPr/>
        <p:txBody>
          <a:bodyPr>
            <a:normAutofit/>
          </a:bodyPr>
          <a:lstStyle/>
          <a:p>
            <a:r>
              <a:rPr lang="en-US" dirty="0"/>
              <a:t>It is unwise to cut trees or wood alone.  At least let someone know where you will be cutting and an estimated time of return.  </a:t>
            </a:r>
          </a:p>
          <a:p>
            <a:r>
              <a:rPr lang="en-US" dirty="0"/>
              <a:t>Look for and take advantage of  training opportunities.  </a:t>
            </a:r>
          </a:p>
          <a:p>
            <a:endParaRPr lang="en-US" dirty="0"/>
          </a:p>
        </p:txBody>
      </p:sp>
    </p:spTree>
    <p:extLst>
      <p:ext uri="{BB962C8B-B14F-4D97-AF65-F5344CB8AC3E}">
        <p14:creationId xmlns:p14="http://schemas.microsoft.com/office/powerpoint/2010/main" val="636990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4-23-14 at 3.37 PM (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80643" y="382397"/>
            <a:ext cx="6382713" cy="3441659"/>
          </a:xfrm>
          <a:prstGeom prst="rect">
            <a:avLst/>
          </a:prstGeom>
        </p:spPr>
      </p:pic>
      <p:sp>
        <p:nvSpPr>
          <p:cNvPr id="2" name="TextBox 1">
            <a:extLst>
              <a:ext uri="{FF2B5EF4-FFF2-40B4-BE49-F238E27FC236}">
                <a16:creationId xmlns:a16="http://schemas.microsoft.com/office/drawing/2014/main" id="{2763A7BA-D29F-F34E-9CCB-793C7F317B4F}"/>
              </a:ext>
            </a:extLst>
          </p:cNvPr>
          <p:cNvSpPr txBox="1"/>
          <p:nvPr/>
        </p:nvSpPr>
        <p:spPr>
          <a:xfrm>
            <a:off x="3079699" y="4229100"/>
            <a:ext cx="2984600" cy="830997"/>
          </a:xfrm>
          <a:prstGeom prst="rect">
            <a:avLst/>
          </a:prstGeom>
          <a:noFill/>
        </p:spPr>
        <p:txBody>
          <a:bodyPr wrap="none" rtlCol="0">
            <a:spAutoFit/>
          </a:bodyPr>
          <a:lstStyle/>
          <a:p>
            <a:r>
              <a:rPr lang="en-US" sz="4800" dirty="0"/>
              <a:t>Questions?</a:t>
            </a:r>
          </a:p>
        </p:txBody>
      </p:sp>
    </p:spTree>
    <p:extLst>
      <p:ext uri="{BB962C8B-B14F-4D97-AF65-F5344CB8AC3E}">
        <p14:creationId xmlns:p14="http://schemas.microsoft.com/office/powerpoint/2010/main" val="167985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P</a:t>
            </a:r>
            <a:r>
              <a:rPr lang="en-US" dirty="0"/>
              <a:t>ersonal  </a:t>
            </a:r>
            <a:r>
              <a:rPr lang="en-US" b="1" i="1" u="sng" dirty="0"/>
              <a:t>P</a:t>
            </a:r>
            <a:r>
              <a:rPr lang="en-US" dirty="0"/>
              <a:t>rotective </a:t>
            </a:r>
            <a:r>
              <a:rPr lang="en-US" b="1" i="1" u="sng" dirty="0"/>
              <a:t>E</a:t>
            </a:r>
            <a:r>
              <a:rPr lang="en-US" dirty="0"/>
              <a:t>quipment </a:t>
            </a:r>
            <a:r>
              <a:rPr lang="mr-IN" dirty="0"/>
              <a:t>–</a:t>
            </a:r>
            <a:r>
              <a:rPr lang="en-US" dirty="0"/>
              <a:t> PPE</a:t>
            </a:r>
            <a:br>
              <a:rPr lang="en-US" dirty="0"/>
            </a:br>
            <a:r>
              <a:rPr lang="en-US" dirty="0"/>
              <a:t>Why people resist wearing it:</a:t>
            </a:r>
          </a:p>
        </p:txBody>
      </p:sp>
      <p:sp>
        <p:nvSpPr>
          <p:cNvPr id="3" name="Content Placeholder 2"/>
          <p:cNvSpPr>
            <a:spLocks noGrp="1"/>
          </p:cNvSpPr>
          <p:nvPr>
            <p:ph idx="1"/>
          </p:nvPr>
        </p:nvSpPr>
        <p:spPr>
          <a:xfrm>
            <a:off x="457200" y="2462474"/>
            <a:ext cx="8229600" cy="4525963"/>
          </a:xfrm>
        </p:spPr>
        <p:txBody>
          <a:bodyPr/>
          <a:lstStyle/>
          <a:p>
            <a:r>
              <a:rPr lang="en-US" dirty="0"/>
              <a:t>PPE was uncomfortable (according to 62% of respondents)</a:t>
            </a:r>
          </a:p>
          <a:p>
            <a:r>
              <a:rPr lang="en-US" dirty="0"/>
              <a:t>PPE was not necessary for the task</a:t>
            </a:r>
          </a:p>
          <a:p>
            <a:r>
              <a:rPr lang="en-US" dirty="0"/>
              <a:t>PPE was too hot</a:t>
            </a:r>
          </a:p>
          <a:p>
            <a:r>
              <a:rPr lang="en-US" dirty="0"/>
              <a:t>PPE was unattractive looking</a:t>
            </a:r>
          </a:p>
        </p:txBody>
      </p:sp>
      <p:sp>
        <p:nvSpPr>
          <p:cNvPr id="4" name="TextBox 3"/>
          <p:cNvSpPr txBox="1"/>
          <p:nvPr/>
        </p:nvSpPr>
        <p:spPr>
          <a:xfrm>
            <a:off x="5900392" y="6253178"/>
            <a:ext cx="1241107" cy="369332"/>
          </a:xfrm>
          <a:prstGeom prst="rect">
            <a:avLst/>
          </a:prstGeom>
          <a:noFill/>
        </p:spPr>
        <p:txBody>
          <a:bodyPr wrap="none" rtlCol="0">
            <a:spAutoFit/>
          </a:bodyPr>
          <a:lstStyle/>
          <a:p>
            <a:r>
              <a:rPr lang="en-US" dirty="0"/>
              <a:t>OSHA 2006</a:t>
            </a:r>
          </a:p>
        </p:txBody>
      </p:sp>
    </p:spTree>
    <p:extLst>
      <p:ext uri="{BB962C8B-B14F-4D97-AF65-F5344CB8AC3E}">
        <p14:creationId xmlns:p14="http://schemas.microsoft.com/office/powerpoint/2010/main" val="465785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Required PPE</a:t>
            </a:r>
          </a:p>
        </p:txBody>
      </p:sp>
      <p:sp>
        <p:nvSpPr>
          <p:cNvPr id="3" name="Content Placeholder 2"/>
          <p:cNvSpPr>
            <a:spLocks noGrp="1"/>
          </p:cNvSpPr>
          <p:nvPr>
            <p:ph idx="1"/>
          </p:nvPr>
        </p:nvSpPr>
        <p:spPr/>
        <p:txBody>
          <a:bodyPr>
            <a:normAutofit lnSpcReduction="10000"/>
          </a:bodyPr>
          <a:lstStyle/>
          <a:p>
            <a:r>
              <a:rPr lang="en-US" dirty="0"/>
              <a:t>Hard Hat (ANSI Z89.1)</a:t>
            </a:r>
          </a:p>
          <a:p>
            <a:r>
              <a:rPr lang="en-US" dirty="0"/>
              <a:t>Safety Glasses (ANSI Z87.1)</a:t>
            </a:r>
          </a:p>
          <a:p>
            <a:r>
              <a:rPr lang="en-US" dirty="0"/>
              <a:t>Ear plugs or Muffs</a:t>
            </a:r>
          </a:p>
          <a:p>
            <a:r>
              <a:rPr lang="en-US" dirty="0"/>
              <a:t>Chainsaw Chaps/Pants</a:t>
            </a:r>
          </a:p>
          <a:p>
            <a:r>
              <a:rPr lang="en-US" dirty="0"/>
              <a:t>Appropriate Foot Wear</a:t>
            </a:r>
          </a:p>
          <a:p>
            <a:endParaRPr lang="en-US" dirty="0"/>
          </a:p>
          <a:p>
            <a:r>
              <a:rPr lang="en-US" dirty="0"/>
              <a:t>Recommended: Glove and Chainsaw Protective Boots</a:t>
            </a:r>
          </a:p>
        </p:txBody>
      </p:sp>
    </p:spTree>
    <p:extLst>
      <p:ext uri="{BB962C8B-B14F-4D97-AF65-F5344CB8AC3E}">
        <p14:creationId xmlns:p14="http://schemas.microsoft.com/office/powerpoint/2010/main" val="114875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869" y="1087763"/>
            <a:ext cx="8229600" cy="4824087"/>
          </a:xfrm>
        </p:spPr>
        <p:txBody>
          <a:bodyPr>
            <a:normAutofit lnSpcReduction="10000"/>
          </a:bodyPr>
          <a:lstStyle/>
          <a:p>
            <a:r>
              <a:rPr lang="en-US" dirty="0"/>
              <a:t>When should you wear it?</a:t>
            </a:r>
          </a:p>
          <a:p>
            <a:r>
              <a:rPr lang="en-US" dirty="0"/>
              <a:t>How do you know if it is safe? </a:t>
            </a:r>
          </a:p>
          <a:p>
            <a:r>
              <a:rPr lang="en-US" dirty="0"/>
              <a:t>Can I wear a cap, scarf or liner in cold weather under the helmet?</a:t>
            </a:r>
          </a:p>
          <a:p>
            <a:r>
              <a:rPr lang="en-US" dirty="0"/>
              <a:t>Can you put decals or spray paint the hard hat?</a:t>
            </a:r>
          </a:p>
          <a:p>
            <a:r>
              <a:rPr lang="en-US" dirty="0"/>
              <a:t>How long can you use a hard hat?</a:t>
            </a:r>
          </a:p>
          <a:p>
            <a:r>
              <a:rPr lang="en-US" dirty="0"/>
              <a:t>If a big branch falls on me, I’m going to die anyway, why bother with a hard hat?</a:t>
            </a:r>
          </a:p>
        </p:txBody>
      </p:sp>
      <p:sp>
        <p:nvSpPr>
          <p:cNvPr id="6" name="TextBox 5"/>
          <p:cNvSpPr txBox="1"/>
          <p:nvPr/>
        </p:nvSpPr>
        <p:spPr>
          <a:xfrm>
            <a:off x="5915025" y="1628567"/>
            <a:ext cx="1770036" cy="523220"/>
          </a:xfrm>
          <a:prstGeom prst="rect">
            <a:avLst/>
          </a:prstGeom>
          <a:noFill/>
        </p:spPr>
        <p:txBody>
          <a:bodyPr wrap="none" rtlCol="0">
            <a:spAutoFit/>
          </a:bodyPr>
          <a:lstStyle/>
          <a:p>
            <a:r>
              <a:rPr lang="en-US" sz="2800" dirty="0"/>
              <a:t>ANSI Z89.1</a:t>
            </a:r>
          </a:p>
        </p:txBody>
      </p:sp>
      <p:sp>
        <p:nvSpPr>
          <p:cNvPr id="2" name="Title 1"/>
          <p:cNvSpPr>
            <a:spLocks noGrp="1"/>
          </p:cNvSpPr>
          <p:nvPr>
            <p:ph type="title"/>
          </p:nvPr>
        </p:nvSpPr>
        <p:spPr>
          <a:xfrm>
            <a:off x="457200" y="288926"/>
            <a:ext cx="8229600" cy="1143000"/>
          </a:xfrm>
        </p:spPr>
        <p:txBody>
          <a:bodyPr/>
          <a:lstStyle/>
          <a:p>
            <a:r>
              <a:rPr lang="en-US" dirty="0"/>
              <a:t>Hard Hat /Helmet</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122056"/>
            <a:ext cx="8366844" cy="6645874"/>
          </a:xfrm>
          <a:prstGeom prst="rect">
            <a:avLst/>
          </a:prstGeom>
        </p:spPr>
      </p:pic>
    </p:spTree>
    <p:extLst>
      <p:ext uri="{BB962C8B-B14F-4D97-AF65-F5344CB8AC3E}">
        <p14:creationId xmlns:p14="http://schemas.microsoft.com/office/powerpoint/2010/main" val="317821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why you need a hard hat!</a:t>
            </a:r>
          </a:p>
        </p:txBody>
      </p:sp>
      <p:pic>
        <p:nvPicPr>
          <p:cNvPr id="3" name="Demonstration of the Importance of Wearing a Hard Hat">
            <a:hlinkClick r:id="" action="ppaction://media"/>
            <a:extLst>
              <a:ext uri="{FF2B5EF4-FFF2-40B4-BE49-F238E27FC236}">
                <a16:creationId xmlns:a16="http://schemas.microsoft.com/office/drawing/2014/main" id="{70AE4DC4-EC3B-034E-A8DD-B261F8162DC5}"/>
              </a:ext>
            </a:extLst>
          </p:cNvPr>
          <p:cNvPicPr>
            <a:picLocks noRot="1" noChangeAspect="1"/>
          </p:cNvPicPr>
          <p:nvPr>
            <a:videoFile r:link="rId1"/>
          </p:nvPr>
        </p:nvPicPr>
        <p:blipFill>
          <a:blip r:embed="rId4"/>
          <a:stretch>
            <a:fillRect/>
          </a:stretch>
        </p:blipFill>
        <p:spPr>
          <a:xfrm>
            <a:off x="1257301" y="1771392"/>
            <a:ext cx="6694004" cy="3882579"/>
          </a:xfrm>
          <a:prstGeom prst="rect">
            <a:avLst/>
          </a:prstGeom>
        </p:spPr>
      </p:pic>
    </p:spTree>
    <p:extLst>
      <p:ext uri="{BB962C8B-B14F-4D97-AF65-F5344CB8AC3E}">
        <p14:creationId xmlns:p14="http://schemas.microsoft.com/office/powerpoint/2010/main" val="57523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Protection</a:t>
            </a:r>
          </a:p>
        </p:txBody>
      </p:sp>
      <p:pic>
        <p:nvPicPr>
          <p:cNvPr id="6" name="Eye Safety - Safety Eyewear - Eye Injury Prevention">
            <a:hlinkClick r:id="" action="ppaction://media"/>
            <a:extLst>
              <a:ext uri="{FF2B5EF4-FFF2-40B4-BE49-F238E27FC236}">
                <a16:creationId xmlns:a16="http://schemas.microsoft.com/office/drawing/2014/main" id="{96FCB4B6-D62F-5C42-84D5-D25D8648B0B6}"/>
              </a:ext>
            </a:extLst>
          </p:cNvPr>
          <p:cNvPicPr>
            <a:picLocks noGrp="1" noRot="1" noChangeAspect="1"/>
          </p:cNvPicPr>
          <p:nvPr>
            <p:ph idx="1"/>
            <a:videoFile r:link="rId1"/>
          </p:nvPr>
        </p:nvPicPr>
        <p:blipFill>
          <a:blip r:embed="rId4"/>
          <a:stretch>
            <a:fillRect/>
          </a:stretch>
        </p:blipFill>
        <p:spPr>
          <a:xfrm>
            <a:off x="402551" y="1517073"/>
            <a:ext cx="8294254" cy="4665518"/>
          </a:xfrm>
          <a:prstGeom prst="rect">
            <a:avLst/>
          </a:prstGeom>
        </p:spPr>
      </p:pic>
    </p:spTree>
    <p:extLst>
      <p:ext uri="{BB962C8B-B14F-4D97-AF65-F5344CB8AC3E}">
        <p14:creationId xmlns:p14="http://schemas.microsoft.com/office/powerpoint/2010/main" val="402553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89057-AFAF-B342-878E-7A33F8A1A763}"/>
              </a:ext>
            </a:extLst>
          </p:cNvPr>
          <p:cNvSpPr>
            <a:spLocks noGrp="1"/>
          </p:cNvSpPr>
          <p:nvPr>
            <p:ph type="title"/>
          </p:nvPr>
        </p:nvSpPr>
        <p:spPr>
          <a:xfrm>
            <a:off x="1200150" y="4269282"/>
            <a:ext cx="6743700" cy="1264762"/>
          </a:xfrm>
          <a:solidFill>
            <a:srgbClr val="FFFFFF"/>
          </a:solidFill>
          <a:ln w="38100">
            <a:solidFill>
              <a:srgbClr val="404040"/>
            </a:solidFill>
            <a:miter lim="800000"/>
          </a:ln>
        </p:spPr>
        <p:txBody>
          <a:bodyPr vert="horz" lIns="91440" tIns="45720" rIns="91440" bIns="45720" rtlCol="0" anchor="ctr">
            <a:normAutofit/>
          </a:bodyPr>
          <a:lstStyle/>
          <a:p>
            <a:pPr defTabSz="914400">
              <a:lnSpc>
                <a:spcPct val="90000"/>
              </a:lnSpc>
            </a:pPr>
            <a:r>
              <a:rPr lang="en-US" sz="3500">
                <a:solidFill>
                  <a:srgbClr val="404040"/>
                </a:solidFill>
              </a:rPr>
              <a:t>You never know what is inside a tree!</a:t>
            </a:r>
          </a:p>
        </p:txBody>
      </p:sp>
      <p:pic>
        <p:nvPicPr>
          <p:cNvPr id="6" name="Picture 5">
            <a:extLst>
              <a:ext uri="{FF2B5EF4-FFF2-40B4-BE49-F238E27FC236}">
                <a16:creationId xmlns:a16="http://schemas.microsoft.com/office/drawing/2014/main" id="{DA5AFAB5-332A-6649-8622-EB7F75F3A3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9684" y="765088"/>
            <a:ext cx="2621109" cy="2946844"/>
          </a:xfrm>
          <a:prstGeom prst="rect">
            <a:avLst/>
          </a:prstGeom>
        </p:spPr>
      </p:pic>
      <p:pic>
        <p:nvPicPr>
          <p:cNvPr id="5" name="Content Placeholder 4">
            <a:extLst>
              <a:ext uri="{FF2B5EF4-FFF2-40B4-BE49-F238E27FC236}">
                <a16:creationId xmlns:a16="http://schemas.microsoft.com/office/drawing/2014/main" id="{C38A9115-A4E5-3F4B-9513-BEF9C70ED711}"/>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3261444" y="765701"/>
            <a:ext cx="2621110" cy="2945621"/>
          </a:xfrm>
          <a:prstGeom prst="rect">
            <a:avLst/>
          </a:prstGeom>
        </p:spPr>
      </p:pic>
      <p:pic>
        <p:nvPicPr>
          <p:cNvPr id="9" name="Picture 8">
            <a:extLst>
              <a:ext uri="{FF2B5EF4-FFF2-40B4-BE49-F238E27FC236}">
                <a16:creationId xmlns:a16="http://schemas.microsoft.com/office/drawing/2014/main" id="{BE9CD659-C1CA-E448-8419-E717937541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03204" y="765689"/>
            <a:ext cx="2621112" cy="2945643"/>
          </a:xfrm>
          <a:prstGeom prst="rect">
            <a:avLst/>
          </a:prstGeom>
        </p:spPr>
      </p:pic>
    </p:spTree>
    <p:extLst>
      <p:ext uri="{BB962C8B-B14F-4D97-AF65-F5344CB8AC3E}">
        <p14:creationId xmlns:p14="http://schemas.microsoft.com/office/powerpoint/2010/main" val="469190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960</TotalTime>
  <Words>1246</Words>
  <Application>Microsoft Macintosh PowerPoint</Application>
  <PresentationFormat>On-screen Show (4:3)</PresentationFormat>
  <Paragraphs>434</Paragraphs>
  <Slides>38</Slides>
  <Notes>37</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Tree Cleanup and Chainsaw Safety</vt:lpstr>
      <vt:lpstr>Sister Margaret Ann</vt:lpstr>
      <vt:lpstr>TCIA Reported 153 Tree Care-related Occupational Accidents in 2016</vt:lpstr>
      <vt:lpstr>Personal  Protective Equipment – PPE Why people resist wearing it:</vt:lpstr>
      <vt:lpstr>OSHA Required PPE</vt:lpstr>
      <vt:lpstr>Hard Hat /Helmet</vt:lpstr>
      <vt:lpstr>This is why you need a hard hat!</vt:lpstr>
      <vt:lpstr>Eye Protection</vt:lpstr>
      <vt:lpstr>You never know what is inside a tree!</vt:lpstr>
      <vt:lpstr>Meet Stuckie</vt:lpstr>
      <vt:lpstr>Eye Protection (ANSI Z87.1)</vt:lpstr>
      <vt:lpstr>Lack of hearing protection leads to:</vt:lpstr>
      <vt:lpstr>PowerPoint Presentation</vt:lpstr>
      <vt:lpstr>Noise Reduction Rating NRR</vt:lpstr>
      <vt:lpstr>PowerPoint Presentation</vt:lpstr>
      <vt:lpstr>PowerPoint Presentation</vt:lpstr>
      <vt:lpstr>Chaps or Saw Pants</vt:lpstr>
      <vt:lpstr>Don’t Try This At Home!</vt:lpstr>
      <vt:lpstr>Gloves and Boots</vt:lpstr>
      <vt:lpstr>If you are near traffic or hunters</vt:lpstr>
      <vt:lpstr>Watch Out For Bites and Stings</vt:lpstr>
      <vt:lpstr>PowerPoint Presentation</vt:lpstr>
      <vt:lpstr>PowerPoint Presentation</vt:lpstr>
      <vt:lpstr>PowerPoint Presentation</vt:lpstr>
      <vt:lpstr>PowerPoint Presentation</vt:lpstr>
      <vt:lpstr>PowerPoint Presentation</vt:lpstr>
      <vt:lpstr>PowerPoint Presentation</vt:lpstr>
      <vt:lpstr>Inspect Your Equipment</vt:lpstr>
      <vt:lpstr>PowerPoint Presentation</vt:lpstr>
      <vt:lpstr>PowerPoint Presentation</vt:lpstr>
      <vt:lpstr>Electricity:  Before You Cut Anything</vt:lpstr>
      <vt:lpstr>Do Not approach or touch any downed lines, (power, communication, cable, or otherwise) until the utility company has cleared it as de-energized or dead. </vt:lpstr>
      <vt:lpstr>Generator Feedback</vt:lpstr>
      <vt:lpstr>Tripping Hazards</vt:lpstr>
      <vt:lpstr>Safe Start</vt:lpstr>
      <vt:lpstr>Don’t tell them, show them!</vt:lpstr>
      <vt:lpstr>Final Comments: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 Cleanup and Chainsaw Safety</dc:title>
  <dc:creator>Ellen M. Bauske</dc:creator>
  <cp:lastModifiedBy>Ellen M. Bauske</cp:lastModifiedBy>
  <cp:revision>38</cp:revision>
  <dcterms:created xsi:type="dcterms:W3CDTF">2018-10-19T16:34:24Z</dcterms:created>
  <dcterms:modified xsi:type="dcterms:W3CDTF">2019-08-19T20:57:05Z</dcterms:modified>
</cp:coreProperties>
</file>