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85"/>
  </p:notesMasterIdLst>
  <p:sldIdLst>
    <p:sldId id="257" r:id="rId3"/>
    <p:sldId id="258" r:id="rId4"/>
    <p:sldId id="259" r:id="rId5"/>
    <p:sldId id="381" r:id="rId6"/>
    <p:sldId id="382" r:id="rId7"/>
    <p:sldId id="350" r:id="rId8"/>
    <p:sldId id="359" r:id="rId9"/>
    <p:sldId id="360" r:id="rId10"/>
    <p:sldId id="361" r:id="rId11"/>
    <p:sldId id="362" r:id="rId12"/>
    <p:sldId id="351" r:id="rId13"/>
    <p:sldId id="346" r:id="rId14"/>
    <p:sldId id="344" r:id="rId15"/>
    <p:sldId id="369" r:id="rId16"/>
    <p:sldId id="370" r:id="rId17"/>
    <p:sldId id="371" r:id="rId18"/>
    <p:sldId id="385" r:id="rId19"/>
    <p:sldId id="349" r:id="rId20"/>
    <p:sldId id="384" r:id="rId21"/>
    <p:sldId id="329" r:id="rId22"/>
    <p:sldId id="330" r:id="rId23"/>
    <p:sldId id="331" r:id="rId24"/>
    <p:sldId id="332" r:id="rId25"/>
    <p:sldId id="333" r:id="rId26"/>
    <p:sldId id="334" r:id="rId27"/>
    <p:sldId id="335" r:id="rId28"/>
    <p:sldId id="353" r:id="rId29"/>
    <p:sldId id="354" r:id="rId30"/>
    <p:sldId id="355" r:id="rId31"/>
    <p:sldId id="343" r:id="rId32"/>
    <p:sldId id="375" r:id="rId33"/>
    <p:sldId id="376" r:id="rId34"/>
    <p:sldId id="372" r:id="rId35"/>
    <p:sldId id="377" r:id="rId36"/>
    <p:sldId id="373" r:id="rId37"/>
    <p:sldId id="356" r:id="rId38"/>
    <p:sldId id="357" r:id="rId39"/>
    <p:sldId id="345" r:id="rId40"/>
    <p:sldId id="271" r:id="rId41"/>
    <p:sldId id="272" r:id="rId42"/>
    <p:sldId id="273" r:id="rId43"/>
    <p:sldId id="363" r:id="rId44"/>
    <p:sldId id="364" r:id="rId45"/>
    <p:sldId id="365" r:id="rId46"/>
    <p:sldId id="366" r:id="rId47"/>
    <p:sldId id="275" r:id="rId48"/>
    <p:sldId id="368" r:id="rId49"/>
    <p:sldId id="380" r:id="rId50"/>
    <p:sldId id="274" r:id="rId51"/>
    <p:sldId id="277" r:id="rId52"/>
    <p:sldId id="378" r:id="rId53"/>
    <p:sldId id="337" r:id="rId54"/>
    <p:sldId id="280" r:id="rId55"/>
    <p:sldId id="281" r:id="rId56"/>
    <p:sldId id="282" r:id="rId57"/>
    <p:sldId id="283" r:id="rId58"/>
    <p:sldId id="284" r:id="rId59"/>
    <p:sldId id="379" r:id="rId60"/>
    <p:sldId id="285" r:id="rId61"/>
    <p:sldId id="286" r:id="rId62"/>
    <p:sldId id="287" r:id="rId63"/>
    <p:sldId id="288" r:id="rId64"/>
    <p:sldId id="289" r:id="rId65"/>
    <p:sldId id="290" r:id="rId66"/>
    <p:sldId id="291" r:id="rId67"/>
    <p:sldId id="292" r:id="rId68"/>
    <p:sldId id="293" r:id="rId69"/>
    <p:sldId id="294" r:id="rId70"/>
    <p:sldId id="295" r:id="rId71"/>
    <p:sldId id="297" r:id="rId72"/>
    <p:sldId id="298" r:id="rId73"/>
    <p:sldId id="299" r:id="rId74"/>
    <p:sldId id="300" r:id="rId75"/>
    <p:sldId id="301" r:id="rId76"/>
    <p:sldId id="302" r:id="rId77"/>
    <p:sldId id="303" r:id="rId78"/>
    <p:sldId id="304" r:id="rId79"/>
    <p:sldId id="306" r:id="rId80"/>
    <p:sldId id="308" r:id="rId81"/>
    <p:sldId id="309" r:id="rId82"/>
    <p:sldId id="367" r:id="rId83"/>
    <p:sldId id="321"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FF4D"/>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p:restoredTop sz="94694"/>
  </p:normalViewPr>
  <p:slideViewPr>
    <p:cSldViewPr snapToGrid="0" snapToObjects="1">
      <p:cViewPr varScale="1">
        <p:scale>
          <a:sx n="121" d="100"/>
          <a:sy n="121" d="100"/>
        </p:scale>
        <p:origin x="1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326A2-27C1-3D41-A7C9-DD242124EEC9}" type="datetimeFigureOut">
              <a:rPr lang="en-US" smtClean="0"/>
              <a:t>7/30/19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DAC02-C780-014A-9EC2-FC7B5E9EA2A5}" type="slidenum">
              <a:rPr lang="en-US" smtClean="0"/>
              <a:t>‹#›</a:t>
            </a:fld>
            <a:endParaRPr lang="en-US"/>
          </a:p>
        </p:txBody>
      </p:sp>
    </p:spTree>
    <p:extLst>
      <p:ext uri="{BB962C8B-B14F-4D97-AF65-F5344CB8AC3E}">
        <p14:creationId xmlns:p14="http://schemas.microsoft.com/office/powerpoint/2010/main" val="180198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lot of the issues addressed by agents are water related.</a:t>
            </a:r>
          </a:p>
          <a:p>
            <a:endParaRPr lang="en-US" dirty="0"/>
          </a:p>
        </p:txBody>
      </p:sp>
      <p:sp>
        <p:nvSpPr>
          <p:cNvPr id="4" name="Slide Number Placeholder 3"/>
          <p:cNvSpPr>
            <a:spLocks noGrp="1"/>
          </p:cNvSpPr>
          <p:nvPr>
            <p:ph type="sldNum" sz="quarter" idx="10"/>
          </p:nvPr>
        </p:nvSpPr>
        <p:spPr/>
        <p:txBody>
          <a:bodyPr/>
          <a:lstStyle/>
          <a:p>
            <a:fld id="{547DAC02-C780-014A-9EC2-FC7B5E9EA2A5}" type="slidenum">
              <a:rPr lang="en-US" smtClean="0"/>
              <a:t>12</a:t>
            </a:fld>
            <a:endParaRPr lang="en-US"/>
          </a:p>
        </p:txBody>
      </p:sp>
    </p:spTree>
    <p:extLst>
      <p:ext uri="{BB962C8B-B14F-4D97-AF65-F5344CB8AC3E}">
        <p14:creationId xmlns:p14="http://schemas.microsoft.com/office/powerpoint/2010/main" val="165881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49E22-D36C-414B-8613-8E5120DAF56C}" type="slidenum">
              <a:rPr lang="en-US" smtClean="0"/>
              <a:t>21</a:t>
            </a:fld>
            <a:endParaRPr lang="en-US"/>
          </a:p>
        </p:txBody>
      </p:sp>
    </p:spTree>
    <p:extLst>
      <p:ext uri="{BB962C8B-B14F-4D97-AF65-F5344CB8AC3E}">
        <p14:creationId xmlns:p14="http://schemas.microsoft.com/office/powerpoint/2010/main" val="139572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DAC02-C780-014A-9EC2-FC7B5E9EA2A5}" type="slidenum">
              <a:rPr lang="en-US" smtClean="0"/>
              <a:t>41</a:t>
            </a:fld>
            <a:endParaRPr lang="en-US"/>
          </a:p>
        </p:txBody>
      </p:sp>
    </p:spTree>
    <p:extLst>
      <p:ext uri="{BB962C8B-B14F-4D97-AF65-F5344CB8AC3E}">
        <p14:creationId xmlns:p14="http://schemas.microsoft.com/office/powerpoint/2010/main" val="118565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DF18F8-F56C-1743-99A9-A2350D17AB46}"/>
              </a:ext>
            </a:extLst>
          </p:cNvPr>
          <p:cNvSpPr>
            <a:spLocks noGrp="1" noChangeArrowheads="1"/>
          </p:cNvSpPr>
          <p:nvPr>
            <p:ph type="sldNum" sz="quarter" idx="5"/>
          </p:nvPr>
        </p:nvSpPr>
        <p:spPr>
          <a:ln/>
        </p:spPr>
        <p:txBody>
          <a:bodyPr/>
          <a:lstStyle/>
          <a:p>
            <a:fld id="{8FC45753-376A-244D-949B-9A33A663A597}" type="slidenum">
              <a:rPr lang="en-US" altLang="en-US"/>
              <a:pPr/>
              <a:t>44</a:t>
            </a:fld>
            <a:endParaRPr lang="en-US" altLang="en-US"/>
          </a:p>
        </p:txBody>
      </p:sp>
      <p:sp>
        <p:nvSpPr>
          <p:cNvPr id="7170" name="Rectangle 2">
            <a:extLst>
              <a:ext uri="{FF2B5EF4-FFF2-40B4-BE49-F238E27FC236}">
                <a16:creationId xmlns:a16="http://schemas.microsoft.com/office/drawing/2014/main" id="{2D04A3B4-D066-0946-9BBC-EA873BA7729E}"/>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1EADBB85-A541-384F-B23C-EA820E6C167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341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789F4-029E-4103-B002-2FFDD480A588}" type="slidenum">
              <a:rPr lang="en-US" smtClean="0"/>
              <a:t>71</a:t>
            </a:fld>
            <a:endParaRPr lang="en-US"/>
          </a:p>
        </p:txBody>
      </p:sp>
    </p:spTree>
    <p:extLst>
      <p:ext uri="{BB962C8B-B14F-4D97-AF65-F5344CB8AC3E}">
        <p14:creationId xmlns:p14="http://schemas.microsoft.com/office/powerpoint/2010/main" val="1740024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050" y="0"/>
            <a:ext cx="9199050" cy="7359239"/>
          </a:xfrm>
          <a:prstGeom prst="rect">
            <a:avLst/>
          </a:prstGeom>
        </p:spPr>
      </p:pic>
      <p:sp>
        <p:nvSpPr>
          <p:cNvPr id="15" name="Title 1"/>
          <p:cNvSpPr>
            <a:spLocks noGrp="1"/>
          </p:cNvSpPr>
          <p:nvPr>
            <p:ph type="title"/>
          </p:nvPr>
        </p:nvSpPr>
        <p:spPr>
          <a:xfrm>
            <a:off x="623888" y="2534497"/>
            <a:ext cx="7886700" cy="2852737"/>
          </a:xfrm>
        </p:spPr>
        <p:txBody>
          <a:bodyPr anchor="b"/>
          <a:lstStyle>
            <a:lvl1pPr>
              <a:defRPr sz="6000" baseline="0">
                <a:solidFill>
                  <a:srgbClr val="BA0C2F"/>
                </a:solidFill>
              </a:defRPr>
            </a:lvl1pPr>
          </a:lstStyle>
          <a:p>
            <a:r>
              <a:rPr lang="en-US"/>
              <a:t>Click to edit Master title style</a:t>
            </a:r>
            <a:endParaRPr lang="en-US" dirty="0"/>
          </a:p>
        </p:txBody>
      </p:sp>
      <p:sp>
        <p:nvSpPr>
          <p:cNvPr id="16" name="Text Placeholder 2"/>
          <p:cNvSpPr>
            <a:spLocks noGrp="1"/>
          </p:cNvSpPr>
          <p:nvPr>
            <p:ph type="body" idx="1"/>
          </p:nvPr>
        </p:nvSpPr>
        <p:spPr>
          <a:xfrm>
            <a:off x="623888" y="5414222"/>
            <a:ext cx="7886700" cy="1022439"/>
          </a:xfrm>
        </p:spPr>
        <p:txBody>
          <a:bodyPr/>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Rectangle 20"/>
          <p:cNvSpPr/>
          <p:nvPr userDrawn="1"/>
        </p:nvSpPr>
        <p:spPr>
          <a:xfrm>
            <a:off x="210390" y="204651"/>
            <a:ext cx="8727421" cy="6456125"/>
          </a:xfrm>
          <a:prstGeom prst="rect">
            <a:avLst/>
          </a:prstGeom>
          <a:no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AC096F-4BBD-EE4B-902A-0CBF03BF48D9}"/>
              </a:ext>
            </a:extLst>
          </p:cNvPr>
          <p:cNvPicPr>
            <a:picLocks noChangeAspect="1"/>
          </p:cNvPicPr>
          <p:nvPr userDrawn="1"/>
        </p:nvPicPr>
        <p:blipFill>
          <a:blip r:embed="rId3"/>
          <a:stretch>
            <a:fillRect/>
          </a:stretch>
        </p:blipFill>
        <p:spPr>
          <a:xfrm>
            <a:off x="-55050" y="680670"/>
            <a:ext cx="3924552" cy="9936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0777" y="1122363"/>
            <a:ext cx="4184583" cy="2387600"/>
          </a:xfrm>
        </p:spPr>
        <p:txBody>
          <a:bodyPr anchor="b">
            <a:normAutofit/>
          </a:bodyPr>
          <a:lstStyle>
            <a:lvl1pPr algn="l">
              <a:defRPr sz="4800" b="1" u="none" baseline="0">
                <a:solidFill>
                  <a:schemeClr val="bg1"/>
                </a:solidFill>
              </a:defRPr>
            </a:lvl1pPr>
          </a:lstStyle>
          <a:p>
            <a:r>
              <a:rPr lang="en-US" dirty="0"/>
              <a:t>Presentation title slide</a:t>
            </a:r>
          </a:p>
        </p:txBody>
      </p:sp>
      <p:sp>
        <p:nvSpPr>
          <p:cNvPr id="3" name="Subtitle 2"/>
          <p:cNvSpPr>
            <a:spLocks noGrp="1"/>
          </p:cNvSpPr>
          <p:nvPr>
            <p:ph type="subTitle" idx="1" hasCustomPrompt="1"/>
          </p:nvPr>
        </p:nvSpPr>
        <p:spPr>
          <a:xfrm>
            <a:off x="4410776" y="3602038"/>
            <a:ext cx="4184583" cy="1655762"/>
          </a:xfrm>
        </p:spPr>
        <p:txBody>
          <a:bodyPr>
            <a:normAutofit/>
          </a:bodyPr>
          <a:lstStyle>
            <a:lvl1pPr marL="0" indent="0" algn="l">
              <a:buNone/>
              <a:defRPr sz="2800" b="0" i="0" u="none">
                <a:solidFill>
                  <a:schemeClr val="bg1">
                    <a:lumMod val="85000"/>
                  </a:schemeClr>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presentation subtitle</a:t>
            </a:r>
          </a:p>
        </p:txBody>
      </p:sp>
      <p:sp>
        <p:nvSpPr>
          <p:cNvPr id="5" name="Footer Placeholder 4"/>
          <p:cNvSpPr>
            <a:spLocks noGrp="1"/>
          </p:cNvSpPr>
          <p:nvPr>
            <p:ph type="ftr" sz="quarter" idx="11"/>
          </p:nvPr>
        </p:nvSpPr>
        <p:spPr>
          <a:xfrm>
            <a:off x="5801026" y="6250473"/>
            <a:ext cx="3086100" cy="365125"/>
          </a:xfrm>
          <a:prstGeom prst="rect">
            <a:avLst/>
          </a:prstGeom>
        </p:spPr>
        <p:txBody>
          <a:bodyPr/>
          <a:lstStyle>
            <a:lvl1pPr algn="r">
              <a:defRPr sz="1400">
                <a:solidFill>
                  <a:schemeClr val="bg1"/>
                </a:solidFill>
              </a:defRPr>
            </a:lvl1pPr>
          </a:lstStyle>
          <a:p>
            <a:r>
              <a:rPr lang="en-US"/>
              <a:t>Author name</a:t>
            </a:r>
            <a:endParaRPr lang="en-US" dirty="0"/>
          </a:p>
        </p:txBody>
      </p:sp>
      <p:sp>
        <p:nvSpPr>
          <p:cNvPr id="6" name="Picture Placeholder 5"/>
          <p:cNvSpPr>
            <a:spLocks noGrp="1"/>
          </p:cNvSpPr>
          <p:nvPr>
            <p:ph type="pic" sz="quarter" idx="12"/>
          </p:nvPr>
        </p:nvSpPr>
        <p:spPr>
          <a:xfrm>
            <a:off x="685800" y="1122363"/>
            <a:ext cx="3494087" cy="4135437"/>
          </a:xfrm>
        </p:spPr>
        <p:txBody>
          <a:bodyPr/>
          <a:lstStyle/>
          <a:p>
            <a:r>
              <a:rPr lang="en-US"/>
              <a:t>Click icon to add picture</a:t>
            </a:r>
          </a:p>
        </p:txBody>
      </p:sp>
    </p:spTree>
    <p:extLst>
      <p:ext uri="{BB962C8B-B14F-4D97-AF65-F5344CB8AC3E}">
        <p14:creationId xmlns:p14="http://schemas.microsoft.com/office/powerpoint/2010/main" val="567144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52924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TextBox 12"/>
          <p:cNvSpPr txBox="1"/>
          <p:nvPr userDrawn="1"/>
        </p:nvSpPr>
        <p:spPr>
          <a:xfrm>
            <a:off x="637613" y="6061047"/>
            <a:ext cx="5530103" cy="276999"/>
          </a:xfrm>
          <a:prstGeom prst="rect">
            <a:avLst/>
          </a:prstGeom>
          <a:noFill/>
        </p:spPr>
        <p:txBody>
          <a:bodyPr wrap="square" rtlCol="0">
            <a:spAutoFit/>
          </a:bodyPr>
          <a:lstStyle/>
          <a:p>
            <a:r>
              <a:rPr lang="en-US" sz="1200" baseline="0" dirty="0">
                <a:solidFill>
                  <a:schemeClr val="tx2"/>
                </a:solidFill>
                <a:latin typeface="merriweather Sans light" charset="0"/>
              </a:rPr>
              <a:t>Date</a:t>
            </a:r>
          </a:p>
        </p:txBody>
      </p:sp>
      <p:sp>
        <p:nvSpPr>
          <p:cNvPr id="14" name="Title 1"/>
          <p:cNvSpPr>
            <a:spLocks noGrp="1"/>
          </p:cNvSpPr>
          <p:nvPr>
            <p:ph type="title"/>
          </p:nvPr>
        </p:nvSpPr>
        <p:spPr>
          <a:xfrm>
            <a:off x="623888" y="2113154"/>
            <a:ext cx="7886700" cy="2852737"/>
          </a:xfrm>
        </p:spPr>
        <p:txBody>
          <a:bodyPr anchor="b"/>
          <a:lstStyle>
            <a:lvl1pPr>
              <a:defRPr sz="6000" baseline="0">
                <a:solidFill>
                  <a:schemeClr val="accent1"/>
                </a:solidFill>
              </a:defRPr>
            </a:lvl1pPr>
          </a:lstStyle>
          <a:p>
            <a:r>
              <a:rPr lang="en-US"/>
              <a:t>Click to edit Master title style</a:t>
            </a:r>
            <a:endParaRPr lang="en-US" dirty="0"/>
          </a:p>
        </p:txBody>
      </p:sp>
      <p:sp>
        <p:nvSpPr>
          <p:cNvPr id="15" name="Text Placeholder 2"/>
          <p:cNvSpPr>
            <a:spLocks noGrp="1"/>
          </p:cNvSpPr>
          <p:nvPr>
            <p:ph type="body" idx="1"/>
          </p:nvPr>
        </p:nvSpPr>
        <p:spPr>
          <a:xfrm>
            <a:off x="623888" y="4992879"/>
            <a:ext cx="7886700" cy="1022439"/>
          </a:xfrm>
        </p:spPr>
        <p:txBody>
          <a:bodyPr/>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Rectangle 15"/>
          <p:cNvSpPr/>
          <p:nvPr userDrawn="1"/>
        </p:nvSpPr>
        <p:spPr>
          <a:xfrm>
            <a:off x="210390" y="204651"/>
            <a:ext cx="8727421" cy="64561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99A38A-069A-4641-8D51-5B620DB15A61}"/>
              </a:ext>
            </a:extLst>
          </p:cNvPr>
          <p:cNvPicPr>
            <a:picLocks noChangeAspect="1"/>
          </p:cNvPicPr>
          <p:nvPr userDrawn="1"/>
        </p:nvPicPr>
        <p:blipFill>
          <a:blip r:embed="rId2"/>
          <a:stretch>
            <a:fillRect/>
          </a:stretch>
        </p:blipFill>
        <p:spPr>
          <a:xfrm>
            <a:off x="-55050" y="680670"/>
            <a:ext cx="3924552" cy="99364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charset="2"/>
              <a:buChar char="§"/>
              <a:defRPr>
                <a:solidFill>
                  <a:schemeClr val="tx1"/>
                </a:solidFill>
              </a:defRPr>
            </a:lvl1pPr>
            <a:lvl2pPr marL="685800" indent="-228600">
              <a:buFont typeface="Wingdings" charset="2"/>
              <a:buChar char="§"/>
              <a:defRPr baseline="0">
                <a:solidFill>
                  <a:schemeClr val="tx1"/>
                </a:solidFill>
              </a:defRPr>
            </a:lvl2pPr>
            <a:lvl3pPr marL="1143000" indent="-228600">
              <a:buFont typeface="Wingdings" charset="2"/>
              <a:buChar char="§"/>
              <a:defRPr baseline="0">
                <a:solidFill>
                  <a:schemeClr val="tx1"/>
                </a:solidFill>
              </a:defRPr>
            </a:lvl3pPr>
            <a:lvl4pPr marL="1600200" indent="-228600">
              <a:buFont typeface="Wingdings" charset="2"/>
              <a:buChar char="§"/>
              <a:defRPr baseline="0">
                <a:solidFill>
                  <a:schemeClr val="tx1"/>
                </a:solidFill>
              </a:defRPr>
            </a:lvl4pPr>
            <a:lvl5pPr marL="2057400" indent="-228600">
              <a:buFont typeface="Wingdings" charset="2"/>
              <a:buChar cha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6"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7" name="Rectangle 6"/>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D7ABE6-DB2D-C64D-8BF5-DDD05BE00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Font typeface="Wingdings" charset="2"/>
              <a:buChar char="§"/>
              <a:defRPr>
                <a:solidFill>
                  <a:schemeClr val="tx1"/>
                </a:solidFill>
              </a:defRPr>
            </a:lvl1pPr>
            <a:lvl2pPr marL="685800" indent="-228600">
              <a:buFont typeface="Wingdings" charset="2"/>
              <a:buChar char="§"/>
              <a:defRPr baseline="0">
                <a:solidFill>
                  <a:schemeClr val="tx1"/>
                </a:solidFill>
              </a:defRPr>
            </a:lvl2pPr>
            <a:lvl3pPr marL="1143000" indent="-228600">
              <a:buFont typeface="Wingdings" charset="2"/>
              <a:buChar char="§"/>
              <a:defRPr baseline="0">
                <a:solidFill>
                  <a:schemeClr val="tx1"/>
                </a:solidFill>
              </a:defRPr>
            </a:lvl3pPr>
            <a:lvl4pPr marL="1600200" indent="-228600">
              <a:buFont typeface="Wingdings" charset="2"/>
              <a:buChar char="§"/>
              <a:defRPr baseline="0">
                <a:solidFill>
                  <a:schemeClr val="tx1"/>
                </a:solidFill>
              </a:defRPr>
            </a:lvl4pPr>
            <a:lvl5pPr marL="2057400" indent="-228600">
              <a:buFont typeface="Wingdings" charset="2"/>
              <a:buChar cha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Font typeface="Wingdings" charset="2"/>
              <a:buChar char="§"/>
              <a:defRPr>
                <a:solidFill>
                  <a:schemeClr val="tx1"/>
                </a:solidFill>
              </a:defRPr>
            </a:lvl1pPr>
            <a:lvl2pPr marL="685800" indent="-228600">
              <a:buFont typeface="Wingdings" charset="2"/>
              <a:buChar char="§"/>
              <a:defRPr baseline="0">
                <a:solidFill>
                  <a:schemeClr val="tx1"/>
                </a:solidFill>
              </a:defRPr>
            </a:lvl2pPr>
            <a:lvl3pPr marL="1143000" indent="-228600">
              <a:buFont typeface="Wingdings" charset="2"/>
              <a:buChar char="§"/>
              <a:defRPr baseline="0">
                <a:solidFill>
                  <a:schemeClr val="tx1"/>
                </a:solidFill>
              </a:defRPr>
            </a:lvl3pPr>
            <a:lvl4pPr marL="1600200" indent="-228600">
              <a:buFont typeface="Wingdings" charset="2"/>
              <a:buChar char="§"/>
              <a:defRPr baseline="0">
                <a:solidFill>
                  <a:schemeClr val="tx1"/>
                </a:solidFill>
              </a:defRPr>
            </a:lvl4pPr>
            <a:lvl5pPr marL="2057400" indent="-228600">
              <a:buFont typeface="Wingdings" charset="2"/>
              <a:buChar cha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11"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12" name="Rectangle 11"/>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012C78-AECC-FE4A-8A6B-7C829ADDE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Font typeface="Wingdings" charset="2"/>
              <a:buChar char="§"/>
              <a:defRPr>
                <a:solidFill>
                  <a:schemeClr val="tx2"/>
                </a:solidFill>
              </a:defRPr>
            </a:lvl1pPr>
            <a:lvl2pPr marL="685800" indent="-228600">
              <a:buFont typeface="Wingdings" charset="2"/>
              <a:buChar char="§"/>
              <a:defRPr baseline="0">
                <a:solidFill>
                  <a:schemeClr val="tx2"/>
                </a:solidFill>
              </a:defRPr>
            </a:lvl2pPr>
            <a:lvl3pPr marL="1143000" indent="-228600">
              <a:buFont typeface="Wingdings" charset="2"/>
              <a:buChar char="§"/>
              <a:defRPr>
                <a:solidFill>
                  <a:schemeClr val="tx2"/>
                </a:solidFill>
              </a:defRPr>
            </a:lvl3pPr>
            <a:lvl4pPr marL="1600200" indent="-228600">
              <a:buFont typeface="Wingdings" charset="2"/>
              <a:buChar char="§"/>
              <a:defRPr baseline="0">
                <a:solidFill>
                  <a:schemeClr val="tx2"/>
                </a:solidFill>
              </a:defRPr>
            </a:lvl4pPr>
            <a:lvl5pPr marL="2057400" indent="-228600">
              <a:buFont typeface="Wingdings" charset="2"/>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Font typeface="Wingdings" charset="2"/>
              <a:buChar char="§"/>
              <a:defRPr>
                <a:solidFill>
                  <a:schemeClr val="tx2"/>
                </a:solidFill>
              </a:defRPr>
            </a:lvl1pPr>
            <a:lvl2pPr marL="685800" indent="-228600">
              <a:buFont typeface="Wingdings" charset="2"/>
              <a:buChar char="§"/>
              <a:defRPr baseline="0">
                <a:solidFill>
                  <a:schemeClr val="tx2"/>
                </a:solidFill>
              </a:defRPr>
            </a:lvl2pPr>
            <a:lvl3pPr marL="1143000" indent="-228600">
              <a:buFont typeface="Wingdings" charset="2"/>
              <a:buChar char="§"/>
              <a:defRPr>
                <a:solidFill>
                  <a:schemeClr val="tx2"/>
                </a:solidFill>
              </a:defRPr>
            </a:lvl3pPr>
            <a:lvl4pPr marL="1600200" indent="-228600">
              <a:buFont typeface="Wingdings" charset="2"/>
              <a:buChar char="§"/>
              <a:defRPr>
                <a:solidFill>
                  <a:schemeClr val="tx2"/>
                </a:solidFill>
              </a:defRPr>
            </a:lvl4pPr>
            <a:lvl5pPr marL="2057400" indent="-228600">
              <a:buFont typeface="Wingdings" charset="2"/>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13"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14" name="Rectangle 13"/>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8246D3C-F129-634C-BFC2-9A6B0D3558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aseline="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11"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12" name="Rectangle 11"/>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9C4B45-D5A3-104F-BDE7-F3F37D603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aseline="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11"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12" name="Rectangle 11"/>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4EEB024-5C0C-D241-AC1F-D924A363CF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1"/>
                </a:solidFill>
              </a:defRPr>
            </a:lvl1pPr>
          </a:lstStyle>
          <a:p>
            <a:r>
              <a:rPr lang="en-US"/>
              <a:t>Click to edit Master title style</a:t>
            </a:r>
            <a:endParaRPr lang="en-US" dirty="0"/>
          </a:p>
        </p:txBody>
      </p:sp>
      <p:sp>
        <p:nvSpPr>
          <p:cNvPr id="6"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7"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8" name="Rectangle 7"/>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405957-B9A1-9545-A560-E2BF9CF50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210389" y="6428068"/>
            <a:ext cx="6504175" cy="232708"/>
          </a:xfrm>
          <a:prstGeom prst="rect">
            <a:avLst/>
          </a:prstGeom>
        </p:spPr>
        <p:txBody>
          <a:bodyPr/>
          <a:lstStyle>
            <a:lvl1pPr>
              <a:defRPr sz="1000" b="0" i="0" baseline="0">
                <a:solidFill>
                  <a:schemeClr val="accent1"/>
                </a:solidFill>
                <a:latin typeface="Merriweather Sans Regular" charset="0"/>
              </a:defRPr>
            </a:lvl1pPr>
          </a:lstStyle>
          <a:p>
            <a:endParaRPr lang="en-US" dirty="0"/>
          </a:p>
        </p:txBody>
      </p:sp>
      <p:sp>
        <p:nvSpPr>
          <p:cNvPr id="8" name="Slide Number Placeholder 5"/>
          <p:cNvSpPr>
            <a:spLocks noGrp="1"/>
          </p:cNvSpPr>
          <p:nvPr>
            <p:ph type="sldNum" sz="quarter" idx="12"/>
          </p:nvPr>
        </p:nvSpPr>
        <p:spPr>
          <a:xfrm>
            <a:off x="6880411" y="6428067"/>
            <a:ext cx="2057400" cy="232709"/>
          </a:xfrm>
        </p:spPr>
        <p:txBody>
          <a:bodyPr/>
          <a:lstStyle>
            <a:lvl1pPr>
              <a:defRPr sz="1000" baseline="0">
                <a:solidFill>
                  <a:schemeClr val="accent1"/>
                </a:solidFill>
              </a:defRPr>
            </a:lvl1pPr>
          </a:lstStyle>
          <a:p>
            <a:fld id="{15513AC8-CE54-8F49-8605-B2A1498E22EB}" type="slidenum">
              <a:rPr lang="en-US" smtClean="0"/>
              <a:pPr/>
              <a:t>‹#›</a:t>
            </a:fld>
            <a:endParaRPr lang="en-US" dirty="0"/>
          </a:p>
        </p:txBody>
      </p:sp>
      <p:sp>
        <p:nvSpPr>
          <p:cNvPr id="9" name="Rectangle 8"/>
          <p:cNvSpPr/>
          <p:nvPr userDrawn="1"/>
        </p:nvSpPr>
        <p:spPr>
          <a:xfrm>
            <a:off x="210390" y="204651"/>
            <a:ext cx="8727421" cy="6456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FEF60D-EB77-E14C-860E-28DF955277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65694"/>
            <a:ext cx="2552277" cy="64620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Merriweather Sans Regular" charset="0"/>
              </a:defRPr>
            </a:lvl1pPr>
          </a:lstStyle>
          <a:p>
            <a:fld id="{6A13C0C8-0453-F447-AF09-9D4710CD8303}" type="datetimeFigureOut">
              <a:rPr lang="en-US" smtClean="0"/>
              <a:pPr/>
              <a:t>7/30/19</a:t>
            </a:fld>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Merriweather Sans Regular" charset="0"/>
              </a:defRPr>
            </a:lvl1pPr>
          </a:lstStyle>
          <a:p>
            <a:fld id="{15513AC8-CE54-8F49-8605-B2A1498E22EB}" type="slidenum">
              <a:rPr lang="en-US" smtClean="0"/>
              <a:pPr/>
              <a:t>‹#›</a:t>
            </a:fld>
            <a:endParaRPr lang="en-US" dirty="0"/>
          </a:p>
        </p:txBody>
      </p:sp>
    </p:spTree>
    <p:extLst>
      <p:ext uri="{BB962C8B-B14F-4D97-AF65-F5344CB8AC3E}">
        <p14:creationId xmlns:p14="http://schemas.microsoft.com/office/powerpoint/2010/main" val="57654697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8" r:id="rId6"/>
    <p:sldLayoutId id="2147483669" r:id="rId7"/>
    <p:sldLayoutId id="2147483666" r:id="rId8"/>
    <p:sldLayoutId id="2147483667"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b="0" i="0" kern="1200">
          <a:solidFill>
            <a:schemeClr val="tx1"/>
          </a:solidFill>
          <a:latin typeface="Merriweather Sans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erriweather Sans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erriweather Sans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erriweather Sans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rriweather Sans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rriweather Sans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chemeClr val="bg1">
                <a:lumMod val="85000"/>
                <a:lumOff val="15000"/>
              </a:schemeClr>
            </a:gs>
            <a:gs pos="71000">
              <a:srgbClr val="FF0000">
                <a:lumMod val="52000"/>
              </a:srgbClr>
            </a:gs>
            <a:gs pos="100000">
              <a:schemeClr val="bg1">
                <a:lumMod val="85000"/>
                <a:lumOff val="1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054646"/>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tif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iff"/><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Landscape Irrigation </a:t>
            </a:r>
          </a:p>
        </p:txBody>
      </p:sp>
      <p:sp>
        <p:nvSpPr>
          <p:cNvPr id="3" name="Subtitle 2"/>
          <p:cNvSpPr>
            <a:spLocks noGrp="1"/>
          </p:cNvSpPr>
          <p:nvPr>
            <p:ph type="subTitle" idx="1"/>
          </p:nvPr>
        </p:nvSpPr>
        <p:spPr>
          <a:xfrm>
            <a:off x="685800" y="4198386"/>
            <a:ext cx="7772400" cy="1655762"/>
          </a:xfrm>
        </p:spPr>
        <p:txBody>
          <a:bodyPr/>
          <a:lstStyle/>
          <a:p>
            <a:r>
              <a:rPr lang="en-US" dirty="0"/>
              <a:t>Urban Water Education Series</a:t>
            </a:r>
          </a:p>
        </p:txBody>
      </p:sp>
    </p:spTree>
    <p:extLst>
      <p:ext uri="{BB962C8B-B14F-4D97-AF65-F5344CB8AC3E}">
        <p14:creationId xmlns:p14="http://schemas.microsoft.com/office/powerpoint/2010/main" val="144635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838296"/>
          </a:xfrm>
        </p:spPr>
        <p:txBody>
          <a:bodyPr/>
          <a:lstStyle/>
          <a:p>
            <a:pPr algn="ctr"/>
            <a:r>
              <a:rPr lang="en-US" dirty="0"/>
              <a:t>Parks and Recreation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78834" y="838297"/>
            <a:ext cx="6414053" cy="4810541"/>
          </a:xfrm>
        </p:spPr>
      </p:pic>
    </p:spTree>
    <p:extLst>
      <p:ext uri="{BB962C8B-B14F-4D97-AF65-F5344CB8AC3E}">
        <p14:creationId xmlns:p14="http://schemas.microsoft.com/office/powerpoint/2010/main" val="110867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Irrigation Industry</a:t>
            </a:r>
          </a:p>
        </p:txBody>
      </p:sp>
      <p:sp>
        <p:nvSpPr>
          <p:cNvPr id="3" name="Content Placeholder 2"/>
          <p:cNvSpPr>
            <a:spLocks noGrp="1"/>
          </p:cNvSpPr>
          <p:nvPr>
            <p:ph idx="1"/>
          </p:nvPr>
        </p:nvSpPr>
        <p:spPr>
          <a:xfrm>
            <a:off x="628650" y="1553370"/>
            <a:ext cx="4552950" cy="4351338"/>
          </a:xfrm>
        </p:spPr>
        <p:txBody>
          <a:bodyPr>
            <a:normAutofit lnSpcReduction="10000"/>
          </a:bodyPr>
          <a:lstStyle/>
          <a:p>
            <a:r>
              <a:rPr lang="en-US" dirty="0"/>
              <a:t>Irrigation Design</a:t>
            </a:r>
          </a:p>
          <a:p>
            <a:r>
              <a:rPr lang="en-US" dirty="0"/>
              <a:t>Irrigation Installation</a:t>
            </a:r>
          </a:p>
          <a:p>
            <a:r>
              <a:rPr lang="en-US" dirty="0"/>
              <a:t>Irrigation Maintenance &amp; Repair</a:t>
            </a:r>
          </a:p>
          <a:p>
            <a:r>
              <a:rPr lang="en-US" dirty="0"/>
              <a:t>Irrigation Auditing and Efficiency Upgrades, and Water Conservation</a:t>
            </a:r>
          </a:p>
          <a:p>
            <a:r>
              <a:rPr lang="en-US" dirty="0"/>
              <a:t>Irrigation Supplier</a:t>
            </a:r>
          </a:p>
          <a:p>
            <a:r>
              <a:rPr lang="en-US" dirty="0"/>
              <a:t>Irrigation Research and Development</a:t>
            </a:r>
          </a:p>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5181600" y="1066800"/>
            <a:ext cx="3733800" cy="4700588"/>
          </a:xfrm>
          <a:prstGeom prst="rect">
            <a:avLst/>
          </a:prstGeom>
        </p:spPr>
      </p:pic>
    </p:spTree>
    <p:extLst>
      <p:ext uri="{BB962C8B-B14F-4D97-AF65-F5344CB8AC3E}">
        <p14:creationId xmlns:p14="http://schemas.microsoft.com/office/powerpoint/2010/main" val="1742532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7946-CD0B-AF4D-B1B3-047510513515}"/>
              </a:ext>
            </a:extLst>
          </p:cNvPr>
          <p:cNvSpPr>
            <a:spLocks noGrp="1"/>
          </p:cNvSpPr>
          <p:nvPr>
            <p:ph type="ctrTitle"/>
          </p:nvPr>
        </p:nvSpPr>
        <p:spPr>
          <a:xfrm>
            <a:off x="4410777" y="437322"/>
            <a:ext cx="4184583" cy="2643808"/>
          </a:xfrm>
        </p:spPr>
        <p:txBody>
          <a:bodyPr>
            <a:normAutofit fontScale="90000"/>
          </a:bodyPr>
          <a:lstStyle/>
          <a:p>
            <a:r>
              <a:rPr lang="en-US" sz="4400" dirty="0"/>
              <a:t>How Does Water Affect Plant Growth?</a:t>
            </a:r>
            <a:br>
              <a:rPr lang="en-US" dirty="0"/>
            </a:br>
            <a:br>
              <a:rPr lang="en-US" dirty="0"/>
            </a:br>
            <a:endParaRPr lang="en-US" sz="4000" dirty="0"/>
          </a:p>
        </p:txBody>
      </p:sp>
      <p:sp>
        <p:nvSpPr>
          <p:cNvPr id="3" name="Subtitle 2">
            <a:extLst>
              <a:ext uri="{FF2B5EF4-FFF2-40B4-BE49-F238E27FC236}">
                <a16:creationId xmlns:a16="http://schemas.microsoft.com/office/drawing/2014/main" id="{819B68BC-BFF0-6041-81A1-2C605CA92550}"/>
              </a:ext>
            </a:extLst>
          </p:cNvPr>
          <p:cNvSpPr>
            <a:spLocks noGrp="1"/>
          </p:cNvSpPr>
          <p:nvPr>
            <p:ph type="subTitle" idx="1"/>
          </p:nvPr>
        </p:nvSpPr>
        <p:spPr>
          <a:xfrm>
            <a:off x="4273617" y="2544418"/>
            <a:ext cx="4184583" cy="3697357"/>
          </a:xfrm>
        </p:spPr>
        <p:txBody>
          <a:bodyPr>
            <a:normAutofit/>
          </a:bodyPr>
          <a:lstStyle/>
          <a:p>
            <a:r>
              <a:rPr lang="en-US" dirty="0">
                <a:solidFill>
                  <a:schemeClr val="tx1"/>
                </a:solidFill>
              </a:rPr>
              <a:t>What does water do for a plant? There are three potential situations with water: too much, too little and, of course, just enough.</a:t>
            </a:r>
            <a:br>
              <a:rPr lang="en-US" dirty="0">
                <a:solidFill>
                  <a:schemeClr val="tx1"/>
                </a:solidFill>
              </a:rPr>
            </a:br>
            <a:br>
              <a:rPr lang="en-US" dirty="0">
                <a:solidFill>
                  <a:schemeClr val="tx1"/>
                </a:solidFill>
              </a:rPr>
            </a:br>
            <a:endParaRPr lang="en-US" dirty="0">
              <a:solidFill>
                <a:schemeClr val="tx1"/>
              </a:solidFill>
            </a:endParaRPr>
          </a:p>
        </p:txBody>
      </p:sp>
      <p:pic>
        <p:nvPicPr>
          <p:cNvPr id="5" name="Picture Placeholder 4">
            <a:extLst>
              <a:ext uri="{FF2B5EF4-FFF2-40B4-BE49-F238E27FC236}">
                <a16:creationId xmlns:a16="http://schemas.microsoft.com/office/drawing/2014/main" id="{7FAE312B-0264-8942-A356-91ACFF1CF54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27758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Watering and Plant Health</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211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94985"/>
            <a:ext cx="9144000" cy="6115683"/>
          </a:xfrm>
          <a:prstGeom prst="rect">
            <a:avLst/>
          </a:prstGeom>
        </p:spPr>
      </p:pic>
      <p:sp>
        <p:nvSpPr>
          <p:cNvPr id="6" name="Rounded Rectangle 5"/>
          <p:cNvSpPr/>
          <p:nvPr/>
        </p:nvSpPr>
        <p:spPr bwMode="auto">
          <a:xfrm>
            <a:off x="6553200" y="3183735"/>
            <a:ext cx="2565400" cy="3810000"/>
          </a:xfrm>
          <a:prstGeom prst="round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152400"/>
            <a:ext cx="8382000" cy="664797"/>
          </a:xfrm>
        </p:spPr>
        <p:txBody>
          <a:bodyPr>
            <a:normAutofit fontScale="90000"/>
          </a:bodyPr>
          <a:lstStyle/>
          <a:p>
            <a:r>
              <a:rPr lang="en-US" dirty="0"/>
              <a:t>How do plants use water?</a:t>
            </a:r>
          </a:p>
        </p:txBody>
      </p:sp>
      <p:sp>
        <p:nvSpPr>
          <p:cNvPr id="4" name="TextBox 3"/>
          <p:cNvSpPr txBox="1"/>
          <p:nvPr/>
        </p:nvSpPr>
        <p:spPr>
          <a:xfrm>
            <a:off x="6680200" y="3369595"/>
            <a:ext cx="2476500" cy="3693319"/>
          </a:xfrm>
          <a:prstGeom prst="rect">
            <a:avLst/>
          </a:prstGeom>
          <a:noFill/>
        </p:spPr>
        <p:txBody>
          <a:bodyPr wrap="square" rtlCol="0">
            <a:spAutoFit/>
          </a:bodyPr>
          <a:lstStyle/>
          <a:p>
            <a:r>
              <a:rPr lang="en-US" b="1" u="sng" dirty="0">
                <a:solidFill>
                  <a:schemeClr val="bg1"/>
                </a:solidFill>
              </a:rPr>
              <a:t>Photosynthesis:</a:t>
            </a:r>
          </a:p>
          <a:p>
            <a:r>
              <a:rPr lang="en-US" dirty="0">
                <a:solidFill>
                  <a:schemeClr val="bg1"/>
                </a:solidFill>
              </a:rPr>
              <a:t>Water and Carbon Dioxide are combined to form carbohydrates.</a:t>
            </a:r>
          </a:p>
          <a:p>
            <a:endParaRPr lang="en-US" dirty="0">
              <a:solidFill>
                <a:schemeClr val="bg1"/>
              </a:solidFill>
            </a:endParaRPr>
          </a:p>
          <a:p>
            <a:r>
              <a:rPr lang="en-US" b="1" u="sng" dirty="0">
                <a:solidFill>
                  <a:schemeClr val="bg1"/>
                </a:solidFill>
              </a:rPr>
              <a:t>Transpiration:</a:t>
            </a:r>
          </a:p>
          <a:p>
            <a:r>
              <a:rPr lang="en-US" dirty="0">
                <a:solidFill>
                  <a:schemeClr val="bg1"/>
                </a:solidFill>
              </a:rPr>
              <a:t>Water evaporates from the leaf stomata, helping to draw water up from the root system for photosynthesis and cooling.</a:t>
            </a:r>
          </a:p>
          <a:p>
            <a:endParaRPr lang="en-US" dirty="0">
              <a:solidFill>
                <a:schemeClr val="bg1"/>
              </a:solidFill>
            </a:endParaRPr>
          </a:p>
        </p:txBody>
      </p:sp>
      <p:sp>
        <p:nvSpPr>
          <p:cNvPr id="7" name="Rounded Rectangle 6"/>
          <p:cNvSpPr/>
          <p:nvPr/>
        </p:nvSpPr>
        <p:spPr bwMode="auto">
          <a:xfrm>
            <a:off x="152400" y="5181600"/>
            <a:ext cx="2057400" cy="1676400"/>
          </a:xfrm>
          <a:prstGeom prst="round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195072" y="5257800"/>
            <a:ext cx="2108200" cy="1477328"/>
          </a:xfrm>
          <a:prstGeom prst="rect">
            <a:avLst/>
          </a:prstGeom>
          <a:noFill/>
        </p:spPr>
        <p:txBody>
          <a:bodyPr wrap="square" rtlCol="0">
            <a:spAutoFit/>
          </a:bodyPr>
          <a:lstStyle/>
          <a:p>
            <a:r>
              <a:rPr lang="en-US" dirty="0">
                <a:solidFill>
                  <a:schemeClr val="bg1"/>
                </a:solidFill>
              </a:rPr>
              <a:t>Note the </a:t>
            </a:r>
            <a:r>
              <a:rPr lang="en-US" b="1" dirty="0">
                <a:solidFill>
                  <a:schemeClr val="bg1"/>
                </a:solidFill>
              </a:rPr>
              <a:t>turgid </a:t>
            </a:r>
            <a:r>
              <a:rPr lang="en-US" dirty="0">
                <a:solidFill>
                  <a:schemeClr val="bg1"/>
                </a:solidFill>
              </a:rPr>
              <a:t>condition of this Persian shield following a late night water soaking.</a:t>
            </a:r>
          </a:p>
        </p:txBody>
      </p:sp>
    </p:spTree>
    <p:extLst>
      <p:ext uri="{BB962C8B-B14F-4D97-AF65-F5344CB8AC3E}">
        <p14:creationId xmlns:p14="http://schemas.microsoft.com/office/powerpoint/2010/main" val="1471351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4905"/>
            <a:ext cx="9144000" cy="6306588"/>
          </a:xfrm>
          <a:prstGeom prst="rect">
            <a:avLst/>
          </a:prstGeom>
        </p:spPr>
      </p:pic>
      <p:sp>
        <p:nvSpPr>
          <p:cNvPr id="8" name="Rectangle 7"/>
          <p:cNvSpPr/>
          <p:nvPr/>
        </p:nvSpPr>
        <p:spPr bwMode="auto">
          <a:xfrm>
            <a:off x="0" y="0"/>
            <a:ext cx="9144000" cy="990600"/>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152400"/>
            <a:ext cx="8382000" cy="664797"/>
          </a:xfrm>
        </p:spPr>
        <p:txBody>
          <a:bodyPr>
            <a:normAutofit fontScale="90000"/>
          </a:bodyPr>
          <a:lstStyle/>
          <a:p>
            <a:r>
              <a:rPr lang="en-US" dirty="0">
                <a:solidFill>
                  <a:schemeClr val="bg1"/>
                </a:solidFill>
              </a:rPr>
              <a:t>What’s wrong with this plant?</a:t>
            </a:r>
          </a:p>
        </p:txBody>
      </p:sp>
      <p:sp>
        <p:nvSpPr>
          <p:cNvPr id="7" name="Rectangle 6"/>
          <p:cNvSpPr/>
          <p:nvPr/>
        </p:nvSpPr>
        <p:spPr bwMode="auto">
          <a:xfrm>
            <a:off x="5626608" y="4038600"/>
            <a:ext cx="3505200" cy="2732548"/>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Text Placeholder 2"/>
          <p:cNvSpPr txBox="1">
            <a:spLocks/>
          </p:cNvSpPr>
          <p:nvPr/>
        </p:nvSpPr>
        <p:spPr>
          <a:xfrm>
            <a:off x="5791200" y="4097598"/>
            <a:ext cx="3505200" cy="236139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lphaUcPeriod"/>
            </a:pPr>
            <a:r>
              <a:rPr lang="en-US" dirty="0">
                <a:solidFill>
                  <a:schemeClr val="bg1"/>
                </a:solidFill>
              </a:rPr>
              <a:t>Lack of Water</a:t>
            </a:r>
          </a:p>
          <a:p>
            <a:pPr marL="742950" indent="-742950">
              <a:buFont typeface="+mj-lt"/>
              <a:buAutoNum type="alphaUcPeriod"/>
            </a:pPr>
            <a:r>
              <a:rPr lang="en-US" dirty="0">
                <a:solidFill>
                  <a:schemeClr val="bg1"/>
                </a:solidFill>
              </a:rPr>
              <a:t>Heat Stress</a:t>
            </a:r>
          </a:p>
          <a:p>
            <a:pPr marL="742950" indent="-742950">
              <a:buFont typeface="+mj-lt"/>
              <a:buAutoNum type="alphaUcPeriod"/>
            </a:pPr>
            <a:r>
              <a:rPr lang="en-US" dirty="0">
                <a:solidFill>
                  <a:schemeClr val="bg1"/>
                </a:solidFill>
              </a:rPr>
              <a:t>Excess Water</a:t>
            </a:r>
          </a:p>
          <a:p>
            <a:pPr marL="742950" indent="-742950">
              <a:buFont typeface="+mj-lt"/>
              <a:buAutoNum type="alphaUcPeriod"/>
            </a:pPr>
            <a:r>
              <a:rPr lang="en-US" dirty="0">
                <a:solidFill>
                  <a:schemeClr val="bg1"/>
                </a:solidFill>
              </a:rPr>
              <a:t>Root Disease</a:t>
            </a:r>
          </a:p>
        </p:txBody>
      </p:sp>
    </p:spTree>
    <p:extLst>
      <p:ext uri="{BB962C8B-B14F-4D97-AF65-F5344CB8AC3E}">
        <p14:creationId xmlns:p14="http://schemas.microsoft.com/office/powerpoint/2010/main" val="388992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115683"/>
          </a:xfrm>
          <a:prstGeom prst="rect">
            <a:avLst/>
          </a:prstGeom>
        </p:spPr>
      </p:pic>
      <p:sp>
        <p:nvSpPr>
          <p:cNvPr id="8" name="Rectangle 7"/>
          <p:cNvSpPr/>
          <p:nvPr/>
        </p:nvSpPr>
        <p:spPr bwMode="auto">
          <a:xfrm>
            <a:off x="0" y="0"/>
            <a:ext cx="9144000" cy="990600"/>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152400"/>
            <a:ext cx="8382000" cy="664797"/>
          </a:xfrm>
        </p:spPr>
        <p:txBody>
          <a:bodyPr>
            <a:normAutofit fontScale="90000"/>
          </a:bodyPr>
          <a:lstStyle/>
          <a:p>
            <a:r>
              <a:rPr lang="en-US" dirty="0">
                <a:solidFill>
                  <a:schemeClr val="bg1"/>
                </a:solidFill>
              </a:rPr>
              <a:t>What’s wrong with this plant?</a:t>
            </a:r>
          </a:p>
        </p:txBody>
      </p:sp>
      <p:sp>
        <p:nvSpPr>
          <p:cNvPr id="7" name="Rectangle 6"/>
          <p:cNvSpPr/>
          <p:nvPr/>
        </p:nvSpPr>
        <p:spPr bwMode="auto">
          <a:xfrm>
            <a:off x="0" y="5029200"/>
            <a:ext cx="9144000" cy="1828800"/>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p:cNvSpPr txBox="1"/>
          <p:nvPr/>
        </p:nvSpPr>
        <p:spPr>
          <a:xfrm>
            <a:off x="114300" y="5063280"/>
            <a:ext cx="8915400" cy="1754326"/>
          </a:xfrm>
          <a:prstGeom prst="rect">
            <a:avLst/>
          </a:prstGeom>
          <a:noFill/>
        </p:spPr>
        <p:txBody>
          <a:bodyPr wrap="square" rtlCol="0">
            <a:spAutoFit/>
          </a:bodyPr>
          <a:lstStyle/>
          <a:p>
            <a:r>
              <a:rPr lang="en-US" dirty="0">
                <a:solidFill>
                  <a:schemeClr val="bg1"/>
                </a:solidFill>
              </a:rPr>
              <a:t>All of these answers could be correct.  However, in a previous slide, it was mentioned that this plant was watered the day before.  Heat stress occurs when water is lost at a faster rate than can be absorbed by the root system.  This may occur despite plentiful water in the soil.  Plants may appear turgid in the morning and wilted by late afternoon, especially in the presence of hot, dry air and, windy conditions.</a:t>
            </a:r>
          </a:p>
          <a:p>
            <a:r>
              <a:rPr lang="en-US" dirty="0">
                <a:solidFill>
                  <a:schemeClr val="bg1"/>
                </a:solidFill>
              </a:rPr>
              <a:t>Drought/Water stress occur when there is not enough water available in the soil.</a:t>
            </a:r>
          </a:p>
        </p:txBody>
      </p:sp>
      <p:sp>
        <p:nvSpPr>
          <p:cNvPr id="9" name="Rectangle 8"/>
          <p:cNvSpPr/>
          <p:nvPr/>
        </p:nvSpPr>
        <p:spPr bwMode="auto">
          <a:xfrm>
            <a:off x="5638800" y="990600"/>
            <a:ext cx="3505200" cy="2362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Text Placeholder 2"/>
          <p:cNvSpPr txBox="1">
            <a:spLocks/>
          </p:cNvSpPr>
          <p:nvPr/>
        </p:nvSpPr>
        <p:spPr>
          <a:xfrm>
            <a:off x="5803392" y="1049598"/>
            <a:ext cx="3505200" cy="236139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lphaUcPeriod"/>
            </a:pPr>
            <a:r>
              <a:rPr lang="en-US" dirty="0">
                <a:solidFill>
                  <a:schemeClr val="bg1"/>
                </a:solidFill>
              </a:rPr>
              <a:t>Heat Stress</a:t>
            </a:r>
          </a:p>
          <a:p>
            <a:pPr marL="742950" indent="-742950">
              <a:buFont typeface="+mj-lt"/>
              <a:buAutoNum type="alphaUcPeriod"/>
            </a:pPr>
            <a:r>
              <a:rPr lang="en-US" dirty="0">
                <a:solidFill>
                  <a:schemeClr val="bg1"/>
                </a:solidFill>
              </a:rPr>
              <a:t>Lack of Water</a:t>
            </a:r>
          </a:p>
          <a:p>
            <a:pPr marL="742950" indent="-742950">
              <a:buFont typeface="+mj-lt"/>
              <a:buAutoNum type="alphaUcPeriod"/>
            </a:pPr>
            <a:r>
              <a:rPr lang="en-US" dirty="0">
                <a:solidFill>
                  <a:schemeClr val="bg1"/>
                </a:solidFill>
              </a:rPr>
              <a:t>Excess Water</a:t>
            </a:r>
          </a:p>
          <a:p>
            <a:pPr marL="742950" indent="-742950">
              <a:buFont typeface="+mj-lt"/>
              <a:buAutoNum type="alphaUcPeriod"/>
            </a:pPr>
            <a:r>
              <a:rPr lang="en-US" dirty="0">
                <a:solidFill>
                  <a:schemeClr val="bg1"/>
                </a:solidFill>
              </a:rPr>
              <a:t>Root Disease</a:t>
            </a:r>
          </a:p>
        </p:txBody>
      </p:sp>
    </p:spTree>
    <p:extLst>
      <p:ext uri="{BB962C8B-B14F-4D97-AF65-F5344CB8AC3E}">
        <p14:creationId xmlns:p14="http://schemas.microsoft.com/office/powerpoint/2010/main" val="132781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4044D2A-6A58-7940-B816-707BF52A4905}"/>
              </a:ext>
            </a:extLst>
          </p:cNvPr>
          <p:cNvPicPr>
            <a:picLocks noChangeAspect="1"/>
          </p:cNvPicPr>
          <p:nvPr/>
        </p:nvPicPr>
        <p:blipFill>
          <a:blip r:embed="rId2"/>
          <a:stretch>
            <a:fillRect/>
          </a:stretch>
        </p:blipFill>
        <p:spPr>
          <a:xfrm>
            <a:off x="0" y="-87086"/>
            <a:ext cx="9144000" cy="6945086"/>
          </a:xfrm>
          <a:prstGeom prst="rect">
            <a:avLst/>
          </a:prstGeom>
        </p:spPr>
      </p:pic>
    </p:spTree>
    <p:extLst>
      <p:ext uri="{BB962C8B-B14F-4D97-AF65-F5344CB8AC3E}">
        <p14:creationId xmlns:p14="http://schemas.microsoft.com/office/powerpoint/2010/main" val="217460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p>
            <a:pPr algn="ctr"/>
            <a:r>
              <a:rPr lang="en-US" dirty="0"/>
              <a:t>Evapotranspiration (EVT)</a:t>
            </a:r>
          </a:p>
        </p:txBody>
      </p:sp>
      <p:sp>
        <p:nvSpPr>
          <p:cNvPr id="3" name="Content Placeholder 2"/>
          <p:cNvSpPr>
            <a:spLocks noGrp="1"/>
          </p:cNvSpPr>
          <p:nvPr>
            <p:ph idx="1"/>
          </p:nvPr>
        </p:nvSpPr>
        <p:spPr/>
        <p:txBody>
          <a:bodyPr/>
          <a:lstStyle/>
          <a:p>
            <a:r>
              <a:rPr lang="en-US" dirty="0"/>
              <a:t>&lt;&lt;&lt;Insert diagram showing seasonal EVT&gt;&gt;&gt;</a:t>
            </a:r>
          </a:p>
        </p:txBody>
      </p:sp>
      <p:pic>
        <p:nvPicPr>
          <p:cNvPr id="5" name="Picture 4" descr="A screenshot of a social media post&#10;&#10;Description automatically generated">
            <a:extLst>
              <a:ext uri="{FF2B5EF4-FFF2-40B4-BE49-F238E27FC236}">
                <a16:creationId xmlns:a16="http://schemas.microsoft.com/office/drawing/2014/main" id="{B2559E8F-976A-234A-A3E9-B6870D1405DF}"/>
              </a:ext>
            </a:extLst>
          </p:cNvPr>
          <p:cNvPicPr>
            <a:picLocks noChangeAspect="1"/>
          </p:cNvPicPr>
          <p:nvPr/>
        </p:nvPicPr>
        <p:blipFill>
          <a:blip r:embed="rId2"/>
          <a:stretch>
            <a:fillRect/>
          </a:stretch>
        </p:blipFill>
        <p:spPr>
          <a:xfrm>
            <a:off x="706384" y="937882"/>
            <a:ext cx="7808966" cy="6126824"/>
          </a:xfrm>
          <a:prstGeom prst="rect">
            <a:avLst/>
          </a:prstGeom>
        </p:spPr>
      </p:pic>
    </p:spTree>
    <p:extLst>
      <p:ext uri="{BB962C8B-B14F-4D97-AF65-F5344CB8AC3E}">
        <p14:creationId xmlns:p14="http://schemas.microsoft.com/office/powerpoint/2010/main" val="94310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DC87-9C74-CC4C-AE82-D275924AC183}"/>
              </a:ext>
            </a:extLst>
          </p:cNvPr>
          <p:cNvSpPr>
            <a:spLocks noGrp="1"/>
          </p:cNvSpPr>
          <p:nvPr>
            <p:ph type="title"/>
          </p:nvPr>
        </p:nvSpPr>
        <p:spPr/>
        <p:txBody>
          <a:bodyPr/>
          <a:lstStyle/>
          <a:p>
            <a:r>
              <a:rPr lang="en-US" dirty="0"/>
              <a:t>4 Watering Principles</a:t>
            </a:r>
          </a:p>
        </p:txBody>
      </p:sp>
    </p:spTree>
    <p:extLst>
      <p:ext uri="{BB962C8B-B14F-4D97-AF65-F5344CB8AC3E}">
        <p14:creationId xmlns:p14="http://schemas.microsoft.com/office/powerpoint/2010/main" val="217901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Series</a:t>
            </a:r>
          </a:p>
        </p:txBody>
      </p:sp>
      <p:sp>
        <p:nvSpPr>
          <p:cNvPr id="3" name="Content Placeholder 2"/>
          <p:cNvSpPr>
            <a:spLocks noGrp="1"/>
          </p:cNvSpPr>
          <p:nvPr>
            <p:ph idx="1"/>
          </p:nvPr>
        </p:nvSpPr>
        <p:spPr/>
        <p:txBody>
          <a:bodyPr/>
          <a:lstStyle/>
          <a:p>
            <a:r>
              <a:rPr lang="en-US" dirty="0"/>
              <a:t>Course I </a:t>
            </a:r>
            <a:r>
              <a:rPr lang="mr-IN" dirty="0"/>
              <a:t>–</a:t>
            </a:r>
            <a:r>
              <a:rPr lang="en-US" dirty="0"/>
              <a:t> Introduction to Landscape Watering Principles, Regulations, and Irrigation Systems</a:t>
            </a:r>
          </a:p>
          <a:p>
            <a:r>
              <a:rPr lang="en-US" dirty="0">
                <a:solidFill>
                  <a:schemeClr val="bg1">
                    <a:lumMod val="65000"/>
                  </a:schemeClr>
                </a:solidFill>
              </a:rPr>
              <a:t>Course II </a:t>
            </a:r>
            <a:r>
              <a:rPr lang="mr-IN" dirty="0">
                <a:solidFill>
                  <a:schemeClr val="bg1">
                    <a:lumMod val="65000"/>
                  </a:schemeClr>
                </a:solidFill>
              </a:rPr>
              <a:t>–</a:t>
            </a:r>
            <a:r>
              <a:rPr lang="en-US" dirty="0">
                <a:solidFill>
                  <a:schemeClr val="bg1">
                    <a:lumMod val="65000"/>
                  </a:schemeClr>
                </a:solidFill>
              </a:rPr>
              <a:t> Adjustments, Repair, and Troubleshooting Irrigation Systems</a:t>
            </a:r>
          </a:p>
          <a:p>
            <a:r>
              <a:rPr lang="en-US" dirty="0">
                <a:solidFill>
                  <a:schemeClr val="bg1">
                    <a:lumMod val="65000"/>
                  </a:schemeClr>
                </a:solidFill>
              </a:rPr>
              <a:t>Course III </a:t>
            </a:r>
            <a:r>
              <a:rPr lang="mr-IN" dirty="0">
                <a:solidFill>
                  <a:schemeClr val="bg1">
                    <a:lumMod val="65000"/>
                  </a:schemeClr>
                </a:solidFill>
              </a:rPr>
              <a:t>–</a:t>
            </a:r>
            <a:r>
              <a:rPr lang="en-US" dirty="0">
                <a:solidFill>
                  <a:schemeClr val="bg1">
                    <a:lumMod val="65000"/>
                  </a:schemeClr>
                </a:solidFill>
              </a:rPr>
              <a:t> Design, Auditing, and Advanced Technology in Irrigation</a:t>
            </a:r>
          </a:p>
        </p:txBody>
      </p:sp>
    </p:spTree>
    <p:extLst>
      <p:ext uri="{BB962C8B-B14F-4D97-AF65-F5344CB8AC3E}">
        <p14:creationId xmlns:p14="http://schemas.microsoft.com/office/powerpoint/2010/main" val="656712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743200"/>
            <a:ext cx="3734094" cy="346249"/>
          </a:xfrm>
        </p:spPr>
        <p:txBody>
          <a:bodyPr>
            <a:normAutofit fontScale="92500" lnSpcReduction="20000"/>
          </a:bodyPr>
          <a:lstStyle/>
          <a:p>
            <a:r>
              <a:rPr lang="en-US" dirty="0"/>
              <a:t>Excess Water</a:t>
            </a:r>
          </a:p>
        </p:txBody>
      </p:sp>
      <p:sp>
        <p:nvSpPr>
          <p:cNvPr id="4" name="Content Placeholder 3"/>
          <p:cNvSpPr>
            <a:spLocks noGrp="1"/>
          </p:cNvSpPr>
          <p:nvPr>
            <p:ph sz="half" idx="2"/>
          </p:nvPr>
        </p:nvSpPr>
        <p:spPr>
          <a:xfrm>
            <a:off x="685799" y="3160273"/>
            <a:ext cx="3734094" cy="1957459"/>
          </a:xfrm>
        </p:spPr>
        <p:txBody>
          <a:bodyPr>
            <a:normAutofit fontScale="92500" lnSpcReduction="10000"/>
          </a:bodyPr>
          <a:lstStyle/>
          <a:p>
            <a:r>
              <a:rPr lang="en-US" sz="2400" dirty="0">
                <a:solidFill>
                  <a:schemeClr val="tx1"/>
                </a:solidFill>
              </a:rPr>
              <a:t>Displaces Oxygen in the Soil</a:t>
            </a:r>
          </a:p>
          <a:p>
            <a:r>
              <a:rPr lang="en-US" sz="2400" dirty="0">
                <a:solidFill>
                  <a:schemeClr val="tx1"/>
                </a:solidFill>
              </a:rPr>
              <a:t>Hinders Growth</a:t>
            </a:r>
          </a:p>
          <a:p>
            <a:r>
              <a:rPr lang="en-US" sz="2400" dirty="0">
                <a:solidFill>
                  <a:schemeClr val="tx1"/>
                </a:solidFill>
              </a:rPr>
              <a:t>Leaches Nutrients</a:t>
            </a:r>
          </a:p>
          <a:p>
            <a:r>
              <a:rPr lang="en-US" sz="2400" dirty="0">
                <a:solidFill>
                  <a:schemeClr val="tx1"/>
                </a:solidFill>
              </a:rPr>
              <a:t>Increases Disease Potential</a:t>
            </a:r>
          </a:p>
          <a:p>
            <a:r>
              <a:rPr lang="en-US" sz="2400" dirty="0">
                <a:solidFill>
                  <a:schemeClr val="tx1"/>
                </a:solidFill>
              </a:rPr>
              <a:t>Wastes Water </a:t>
            </a:r>
          </a:p>
        </p:txBody>
      </p:sp>
      <p:sp>
        <p:nvSpPr>
          <p:cNvPr id="5" name="Text Placeholder 4"/>
          <p:cNvSpPr>
            <a:spLocks noGrp="1"/>
          </p:cNvSpPr>
          <p:nvPr>
            <p:ph type="body" sz="quarter" idx="3"/>
          </p:nvPr>
        </p:nvSpPr>
        <p:spPr>
          <a:xfrm>
            <a:off x="4950781" y="2743200"/>
            <a:ext cx="3736107" cy="346249"/>
          </a:xfrm>
        </p:spPr>
        <p:txBody>
          <a:bodyPr>
            <a:normAutofit fontScale="92500" lnSpcReduction="20000"/>
          </a:bodyPr>
          <a:lstStyle/>
          <a:p>
            <a:r>
              <a:rPr lang="en-US" dirty="0"/>
              <a:t>Insufficient Water</a:t>
            </a:r>
          </a:p>
        </p:txBody>
      </p:sp>
      <p:sp>
        <p:nvSpPr>
          <p:cNvPr id="6" name="Content Placeholder 5"/>
          <p:cNvSpPr>
            <a:spLocks noGrp="1"/>
          </p:cNvSpPr>
          <p:nvPr>
            <p:ph sz="quarter" idx="4"/>
          </p:nvPr>
        </p:nvSpPr>
        <p:spPr>
          <a:xfrm>
            <a:off x="4949826" y="3160273"/>
            <a:ext cx="3736974" cy="2346796"/>
          </a:xfrm>
        </p:spPr>
        <p:txBody>
          <a:bodyPr>
            <a:normAutofit/>
          </a:bodyPr>
          <a:lstStyle/>
          <a:p>
            <a:r>
              <a:rPr lang="en-US" sz="2400" dirty="0">
                <a:solidFill>
                  <a:schemeClr val="tx1"/>
                </a:solidFill>
              </a:rPr>
              <a:t>Shallow Roots</a:t>
            </a:r>
          </a:p>
          <a:p>
            <a:r>
              <a:rPr lang="en-US" sz="2400" dirty="0">
                <a:solidFill>
                  <a:schemeClr val="tx1"/>
                </a:solidFill>
              </a:rPr>
              <a:t>Drought/Water Stress</a:t>
            </a:r>
          </a:p>
          <a:p>
            <a:r>
              <a:rPr lang="en-US" sz="2400" dirty="0">
                <a:solidFill>
                  <a:schemeClr val="tx1"/>
                </a:solidFill>
              </a:rPr>
              <a:t>Pest &amp; Disease Pressure</a:t>
            </a:r>
          </a:p>
          <a:p>
            <a:r>
              <a:rPr lang="en-US" sz="2400" dirty="0">
                <a:solidFill>
                  <a:schemeClr val="tx1"/>
                </a:solidFill>
              </a:rPr>
              <a:t>Wilting/Leaf drop</a:t>
            </a:r>
          </a:p>
          <a:p>
            <a:r>
              <a:rPr lang="en-US" sz="2400" dirty="0">
                <a:solidFill>
                  <a:schemeClr val="tx1"/>
                </a:solidFill>
              </a:rPr>
              <a:t>Senescence</a:t>
            </a:r>
          </a:p>
          <a:p>
            <a:endParaRPr lang="en-US" dirty="0">
              <a:solidFill>
                <a:schemeClr val="tx1"/>
              </a:solidFill>
            </a:endParaRPr>
          </a:p>
        </p:txBody>
      </p:sp>
      <p:sp>
        <p:nvSpPr>
          <p:cNvPr id="7" name="Title 1"/>
          <p:cNvSpPr>
            <a:spLocks noGrp="1"/>
          </p:cNvSpPr>
          <p:nvPr>
            <p:ph type="title"/>
          </p:nvPr>
        </p:nvSpPr>
        <p:spPr>
          <a:xfrm>
            <a:off x="381000" y="230188"/>
            <a:ext cx="8382000" cy="664797"/>
          </a:xfrm>
        </p:spPr>
        <p:txBody>
          <a:bodyPr>
            <a:normAutofit fontScale="90000"/>
          </a:bodyPr>
          <a:lstStyle/>
          <a:p>
            <a:r>
              <a:rPr lang="en-US" dirty="0"/>
              <a:t>Watering Principles</a:t>
            </a:r>
          </a:p>
        </p:txBody>
      </p:sp>
      <p:sp>
        <p:nvSpPr>
          <p:cNvPr id="8" name="Text Placeholder 2"/>
          <p:cNvSpPr txBox="1">
            <a:spLocks/>
          </p:cNvSpPr>
          <p:nvPr/>
        </p:nvSpPr>
        <p:spPr>
          <a:xfrm>
            <a:off x="414528" y="1219200"/>
            <a:ext cx="8382000" cy="886397"/>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00B0F0"/>
                </a:solidFill>
              </a:rPr>
              <a:t>Principle #1</a:t>
            </a:r>
            <a:r>
              <a:rPr lang="en-US" dirty="0"/>
              <a:t>: Supply adequate water to plants without over-watering</a:t>
            </a:r>
          </a:p>
        </p:txBody>
      </p:sp>
    </p:spTree>
    <p:extLst>
      <p:ext uri="{BB962C8B-B14F-4D97-AF65-F5344CB8AC3E}">
        <p14:creationId xmlns:p14="http://schemas.microsoft.com/office/powerpoint/2010/main" val="14877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778" y="5787709"/>
            <a:ext cx="5896858" cy="664797"/>
          </a:xfrm>
        </p:spPr>
        <p:txBody>
          <a:bodyPr>
            <a:noAutofit/>
          </a:bodyPr>
          <a:lstStyle/>
          <a:p>
            <a:r>
              <a:rPr lang="en-US" sz="2800" i="1" dirty="0"/>
              <a:t>Water the Roots! NOT the Foliage</a:t>
            </a:r>
          </a:p>
        </p:txBody>
      </p:sp>
      <p:sp>
        <p:nvSpPr>
          <p:cNvPr id="10" name="TextBox 9"/>
          <p:cNvSpPr txBox="1"/>
          <p:nvPr/>
        </p:nvSpPr>
        <p:spPr>
          <a:xfrm>
            <a:off x="5019502" y="1803002"/>
            <a:ext cx="3846715" cy="4408899"/>
          </a:xfrm>
          <a:prstGeom prst="rect">
            <a:avLst/>
          </a:prstGeom>
          <a:noFill/>
        </p:spPr>
        <p:txBody>
          <a:bodyPr wrap="square" rtlCol="0">
            <a:spAutoFit/>
          </a:bodyPr>
          <a:lstStyle/>
          <a:p>
            <a:pPr marL="214313" indent="-214313">
              <a:buFont typeface="Arial" panose="020B0604020202020204" pitchFamily="34" charset="0"/>
              <a:buChar char="•"/>
            </a:pPr>
            <a:r>
              <a:rPr lang="en-US" sz="2000" dirty="0"/>
              <a:t>Wet foliage favors development of fungal disease</a:t>
            </a:r>
          </a:p>
          <a:p>
            <a:pPr marL="214313" indent="-214313">
              <a:buFont typeface="Arial" panose="020B0604020202020204" pitchFamily="34" charset="0"/>
              <a:buChar char="•"/>
            </a:pPr>
            <a:r>
              <a:rPr lang="en-US" sz="2000" dirty="0"/>
              <a:t>Splashing water spreads fungal spores and bacterial disease</a:t>
            </a:r>
          </a:p>
          <a:p>
            <a:pPr marL="214313" indent="-214313">
              <a:buFont typeface="Arial" panose="020B0604020202020204" pitchFamily="34" charset="0"/>
              <a:buChar char="•"/>
            </a:pPr>
            <a:r>
              <a:rPr lang="en-US" sz="2000" dirty="0"/>
              <a:t>Leaf scorch and sun spots can occur on wet leaf surfaces</a:t>
            </a:r>
          </a:p>
          <a:p>
            <a:pPr marL="214313" indent="-214313">
              <a:buFont typeface="Arial" panose="020B0604020202020204" pitchFamily="34" charset="0"/>
              <a:buChar char="•"/>
            </a:pPr>
            <a:r>
              <a:rPr lang="en-US" sz="2000" dirty="0"/>
              <a:t>Overhead watering is less efficient and requires more water</a:t>
            </a:r>
          </a:p>
          <a:p>
            <a:pPr marL="214313" indent="-214313">
              <a:buFont typeface="Arial" panose="020B0604020202020204" pitchFamily="34" charset="0"/>
              <a:buChar char="•"/>
            </a:pPr>
            <a:r>
              <a:rPr lang="en-US" sz="2000" dirty="0"/>
              <a:t>Foliage may prevent water from reaching the roots where it is needed</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
        <p:nvSpPr>
          <p:cNvPr id="6" name="Title 1"/>
          <p:cNvSpPr txBox="1">
            <a:spLocks/>
          </p:cNvSpPr>
          <p:nvPr/>
        </p:nvSpPr>
        <p:spPr>
          <a:xfrm>
            <a:off x="381000" y="230188"/>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solidFill>
                  <a:schemeClr val="tx1"/>
                </a:solidFill>
              </a:rPr>
              <a:t>Watering Principles</a:t>
            </a:r>
          </a:p>
        </p:txBody>
      </p:sp>
      <p:sp>
        <p:nvSpPr>
          <p:cNvPr id="7" name="Text Placeholder 2"/>
          <p:cNvSpPr txBox="1">
            <a:spLocks/>
          </p:cNvSpPr>
          <p:nvPr/>
        </p:nvSpPr>
        <p:spPr>
          <a:xfrm>
            <a:off x="381000" y="1101132"/>
            <a:ext cx="8382000" cy="886397"/>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00B0F0"/>
                </a:solidFill>
              </a:rPr>
              <a:t>Principle #2</a:t>
            </a:r>
            <a:r>
              <a:rPr lang="en-US" dirty="0"/>
              <a:t>: Water the Roots! NOT the foliage.</a:t>
            </a:r>
          </a:p>
        </p:txBody>
      </p:sp>
      <p:pic>
        <p:nvPicPr>
          <p:cNvPr id="3" name="Picture 2"/>
          <p:cNvPicPr>
            <a:picLocks noChangeAspect="1"/>
          </p:cNvPicPr>
          <p:nvPr/>
        </p:nvPicPr>
        <p:blipFill>
          <a:blip r:embed="rId5"/>
          <a:stretch>
            <a:fillRect/>
          </a:stretch>
        </p:blipFill>
        <p:spPr>
          <a:xfrm>
            <a:off x="489817" y="1987529"/>
            <a:ext cx="1785152" cy="2435989"/>
          </a:xfrm>
          <a:prstGeom prst="rect">
            <a:avLst/>
          </a:prstGeom>
        </p:spPr>
      </p:pic>
      <p:sp>
        <p:nvSpPr>
          <p:cNvPr id="8" name="Multiply 7"/>
          <p:cNvSpPr/>
          <p:nvPr/>
        </p:nvSpPr>
        <p:spPr>
          <a:xfrm>
            <a:off x="810421" y="2767076"/>
            <a:ext cx="1255889" cy="135466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2732" y="3265401"/>
            <a:ext cx="2766770" cy="1909233"/>
          </a:xfrm>
          <a:prstGeom prst="rect">
            <a:avLst/>
          </a:prstGeom>
        </p:spPr>
      </p:pic>
      <p:cxnSp>
        <p:nvCxnSpPr>
          <p:cNvPr id="13" name="Straight Connector 12"/>
          <p:cNvCxnSpPr/>
          <p:nvPr/>
        </p:nvCxnSpPr>
        <p:spPr>
          <a:xfrm>
            <a:off x="2765778" y="2620559"/>
            <a:ext cx="620889" cy="644842"/>
          </a:xfrm>
          <a:prstGeom prst="line">
            <a:avLst/>
          </a:prstGeom>
          <a:ln w="209550">
            <a:solidFill>
              <a:srgbClr val="06FF4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319925" y="1917235"/>
            <a:ext cx="1326733" cy="1430272"/>
          </a:xfrm>
          <a:prstGeom prst="line">
            <a:avLst/>
          </a:prstGeom>
          <a:ln w="209550">
            <a:solidFill>
              <a:srgbClr val="06FF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89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20800"/>
            <a:ext cx="7675718" cy="4441216"/>
          </a:xfrm>
        </p:spPr>
        <p:txBody>
          <a:bodyPr>
            <a:normAutofit lnSpcReduction="10000"/>
          </a:bodyPr>
          <a:lstStyle/>
          <a:p>
            <a:r>
              <a:rPr lang="en-US" sz="2600" dirty="0"/>
              <a:t>Deep watering penetrates the soil 4-6”</a:t>
            </a:r>
          </a:p>
          <a:p>
            <a:r>
              <a:rPr lang="en-US" sz="2600" dirty="0"/>
              <a:t>Deep watering encourages deep root development</a:t>
            </a:r>
          </a:p>
          <a:p>
            <a:r>
              <a:rPr lang="en-US" sz="2600" dirty="0"/>
              <a:t>Deep root systems are more drought tolerant and efficient</a:t>
            </a:r>
          </a:p>
          <a:p>
            <a:r>
              <a:rPr lang="en-US" sz="2600" dirty="0"/>
              <a:t>Evaporation is reduced with deep watering</a:t>
            </a:r>
          </a:p>
          <a:p>
            <a:r>
              <a:rPr lang="en-US" sz="2600" dirty="0"/>
              <a:t>Moisture persists longer 4-6” below the surface</a:t>
            </a:r>
          </a:p>
          <a:p>
            <a:r>
              <a:rPr lang="en-US" sz="2600" dirty="0"/>
              <a:t>Deep, infrequent watering reduces watering days and conserves water</a:t>
            </a:r>
          </a:p>
          <a:p>
            <a:r>
              <a:rPr lang="en-US" sz="2600" dirty="0"/>
              <a:t>Deep watering generally requires multiple start cycles and stacked watering intervals to allow water to soak and penetrate</a:t>
            </a:r>
          </a:p>
        </p:txBody>
      </p:sp>
      <p:sp>
        <p:nvSpPr>
          <p:cNvPr id="5" name="Text Placeholder 2"/>
          <p:cNvSpPr txBox="1">
            <a:spLocks/>
          </p:cNvSpPr>
          <p:nvPr/>
        </p:nvSpPr>
        <p:spPr>
          <a:xfrm>
            <a:off x="256459" y="767768"/>
            <a:ext cx="8382000" cy="886397"/>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00B0F0"/>
                </a:solidFill>
              </a:rPr>
              <a:t>Principle #3</a:t>
            </a:r>
            <a:r>
              <a:rPr lang="en-US" dirty="0"/>
              <a:t>: Water Deeply and Infrequently</a:t>
            </a:r>
          </a:p>
        </p:txBody>
      </p:sp>
      <p:sp>
        <p:nvSpPr>
          <p:cNvPr id="6" name="Title 5"/>
          <p:cNvSpPr>
            <a:spLocks noGrp="1"/>
          </p:cNvSpPr>
          <p:nvPr>
            <p:ph type="title"/>
          </p:nvPr>
        </p:nvSpPr>
        <p:spPr>
          <a:xfrm>
            <a:off x="628650" y="-67733"/>
            <a:ext cx="7886700" cy="1168865"/>
          </a:xfrm>
        </p:spPr>
        <p:txBody>
          <a:bodyPr/>
          <a:lstStyle/>
          <a:p>
            <a:r>
              <a:rPr lang="en-US" dirty="0"/>
              <a:t>Watering Principles</a:t>
            </a:r>
          </a:p>
        </p:txBody>
      </p:sp>
    </p:spTree>
    <p:extLst>
      <p:ext uri="{BB962C8B-B14F-4D97-AF65-F5344CB8AC3E}">
        <p14:creationId xmlns:p14="http://schemas.microsoft.com/office/powerpoint/2010/main" val="67341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55" y="317311"/>
            <a:ext cx="8525933" cy="758788"/>
          </a:xfrm>
        </p:spPr>
        <p:txBody>
          <a:bodyPr>
            <a:normAutofit/>
          </a:bodyPr>
          <a:lstStyle/>
          <a:p>
            <a:r>
              <a:rPr lang="en-US" sz="2800" dirty="0"/>
              <a:t>A Single Landscape has Different Watering Requirements</a:t>
            </a:r>
          </a:p>
        </p:txBody>
      </p:sp>
      <p:sp>
        <p:nvSpPr>
          <p:cNvPr id="4" name="Content Placeholder 2"/>
          <p:cNvSpPr txBox="1">
            <a:spLocks/>
          </p:cNvSpPr>
          <p:nvPr/>
        </p:nvSpPr>
        <p:spPr>
          <a:xfrm>
            <a:off x="5510440" y="1770483"/>
            <a:ext cx="3420848" cy="2936033"/>
          </a:xfrm>
          <a:prstGeom prst="rect">
            <a:avLst/>
          </a:prstGeom>
        </p:spPr>
        <p:txBody>
          <a:bodyPr>
            <a:normAutofit fontScale="92500"/>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None/>
            </a:pPr>
            <a:r>
              <a:rPr lang="en-US" sz="2400" dirty="0"/>
              <a:t>A landscape may consist of:</a:t>
            </a:r>
          </a:p>
          <a:p>
            <a:r>
              <a:rPr lang="en-US" sz="2400" dirty="0"/>
              <a:t>Lawn from Africa</a:t>
            </a:r>
          </a:p>
          <a:p>
            <a:r>
              <a:rPr lang="en-US" sz="2400" dirty="0"/>
              <a:t>Groundcovers from the Mediterranean</a:t>
            </a:r>
          </a:p>
          <a:p>
            <a:r>
              <a:rPr lang="en-US" sz="2400" dirty="0"/>
              <a:t>Shrubs from Asia</a:t>
            </a:r>
          </a:p>
          <a:p>
            <a:r>
              <a:rPr lang="en-US" sz="2400" dirty="0"/>
              <a:t>Flowers from South America</a:t>
            </a:r>
          </a:p>
          <a:p>
            <a:r>
              <a:rPr lang="en-US" sz="2400" dirty="0"/>
              <a:t>Trees from North America</a:t>
            </a:r>
          </a:p>
        </p:txBody>
      </p:sp>
      <p:pic>
        <p:nvPicPr>
          <p:cNvPr id="5" name="Content Placeholder 4"/>
          <p:cNvPicPr>
            <a:picLocks noGrp="1" noChangeAspect="1"/>
          </p:cNvPicPr>
          <p:nvPr>
            <p:ph idx="1"/>
          </p:nvPr>
        </p:nvPicPr>
        <p:blipFill>
          <a:blip r:embed="rId2"/>
          <a:stretch>
            <a:fillRect/>
          </a:stretch>
        </p:blipFill>
        <p:spPr>
          <a:xfrm>
            <a:off x="304800" y="1524000"/>
            <a:ext cx="5092574" cy="3429000"/>
          </a:xfrm>
          <a:prstGeom prst="rect">
            <a:avLst/>
          </a:prstGeom>
        </p:spPr>
      </p:pic>
      <p:sp>
        <p:nvSpPr>
          <p:cNvPr id="7" name="Text Placeholder 2"/>
          <p:cNvSpPr txBox="1">
            <a:spLocks/>
          </p:cNvSpPr>
          <p:nvPr/>
        </p:nvSpPr>
        <p:spPr>
          <a:xfrm>
            <a:off x="662355" y="980092"/>
            <a:ext cx="8382000" cy="886397"/>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rgbClr val="00B0F0"/>
                </a:solidFill>
              </a:rPr>
              <a:t>Principle #4</a:t>
            </a:r>
            <a:r>
              <a:rPr lang="en-US" sz="2800" dirty="0"/>
              <a:t>: Water according to specific plant needs</a:t>
            </a:r>
          </a:p>
        </p:txBody>
      </p:sp>
      <p:sp>
        <p:nvSpPr>
          <p:cNvPr id="3" name="Rectangle 2"/>
          <p:cNvSpPr/>
          <p:nvPr/>
        </p:nvSpPr>
        <p:spPr>
          <a:xfrm>
            <a:off x="191912" y="5154418"/>
            <a:ext cx="2427110" cy="129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191912" y="5154418"/>
            <a:ext cx="8373533" cy="1407367"/>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dirty="0"/>
              <a:t>Landscape plants originate from climates around the world. A good landscape irrigation system is designed to provide the proper amount of water to each plant based on specific needs, not as a “one size fits all” approach.</a:t>
            </a:r>
          </a:p>
          <a:p>
            <a:endParaRPr lang="en-US" dirty="0"/>
          </a:p>
        </p:txBody>
      </p:sp>
    </p:spTree>
    <p:extLst>
      <p:ext uri="{BB962C8B-B14F-4D97-AF65-F5344CB8AC3E}">
        <p14:creationId xmlns:p14="http://schemas.microsoft.com/office/powerpoint/2010/main" val="2955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30" y="365126"/>
            <a:ext cx="8464869" cy="1325563"/>
          </a:xfrm>
        </p:spPr>
        <p:txBody>
          <a:bodyPr>
            <a:normAutofit/>
          </a:bodyPr>
          <a:lstStyle/>
          <a:p>
            <a:pPr algn="ctr"/>
            <a:r>
              <a:rPr lang="en-US" dirty="0"/>
              <a:t>Watering Needs Vary by Plant Type</a:t>
            </a:r>
          </a:p>
        </p:txBody>
      </p:sp>
      <p:sp>
        <p:nvSpPr>
          <p:cNvPr id="3" name="Content Placeholder 2"/>
          <p:cNvSpPr>
            <a:spLocks noGrp="1"/>
          </p:cNvSpPr>
          <p:nvPr>
            <p:ph idx="1"/>
          </p:nvPr>
        </p:nvSpPr>
        <p:spPr>
          <a:xfrm>
            <a:off x="651934" y="1563689"/>
            <a:ext cx="8382000" cy="2210862"/>
          </a:xfrm>
        </p:spPr>
        <p:txBody>
          <a:bodyPr>
            <a:noAutofit/>
          </a:bodyPr>
          <a:lstStyle/>
          <a:p>
            <a:r>
              <a:rPr lang="en-US" dirty="0"/>
              <a:t>Lawn</a:t>
            </a:r>
          </a:p>
          <a:p>
            <a:r>
              <a:rPr lang="en-US" dirty="0"/>
              <a:t>Flower Beds</a:t>
            </a:r>
          </a:p>
          <a:p>
            <a:r>
              <a:rPr lang="en-US" dirty="0"/>
              <a:t>Fruits and Vegetables</a:t>
            </a:r>
          </a:p>
          <a:p>
            <a:r>
              <a:rPr lang="en-US" dirty="0"/>
              <a:t>Groundcovers</a:t>
            </a:r>
          </a:p>
          <a:p>
            <a:r>
              <a:rPr lang="en-US" dirty="0"/>
              <a:t>Shrubs</a:t>
            </a:r>
          </a:p>
          <a:p>
            <a:r>
              <a:rPr lang="en-US" dirty="0"/>
              <a:t>Trees</a:t>
            </a:r>
          </a:p>
        </p:txBody>
      </p:sp>
      <p:sp>
        <p:nvSpPr>
          <p:cNvPr id="4" name="TextBox 3"/>
          <p:cNvSpPr txBox="1"/>
          <p:nvPr/>
        </p:nvSpPr>
        <p:spPr>
          <a:xfrm>
            <a:off x="204996" y="4577153"/>
            <a:ext cx="8608803" cy="954107"/>
          </a:xfrm>
          <a:prstGeom prst="rect">
            <a:avLst/>
          </a:prstGeom>
          <a:noFill/>
        </p:spPr>
        <p:txBody>
          <a:bodyPr wrap="square" rtlCol="0">
            <a:spAutoFit/>
          </a:bodyPr>
          <a:lstStyle/>
          <a:p>
            <a:pPr algn="r"/>
            <a:r>
              <a:rPr lang="en-US" sz="2800" i="1" dirty="0"/>
              <a:t>Tip: Eliminate problem areas by designing landscapes and grouping plants with similar watering requirements.</a:t>
            </a:r>
          </a:p>
        </p:txBody>
      </p:sp>
    </p:spTree>
    <p:extLst>
      <p:ext uri="{BB962C8B-B14F-4D97-AF65-F5344CB8AC3E}">
        <p14:creationId xmlns:p14="http://schemas.microsoft.com/office/powerpoint/2010/main" val="69443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5734756" y="6424819"/>
            <a:ext cx="2971800" cy="307777"/>
          </a:xfrm>
          <a:prstGeom prst="rect">
            <a:avLst/>
          </a:prstGeom>
          <a:noFill/>
        </p:spPr>
        <p:txBody>
          <a:bodyPr wrap="square" rtlCol="0">
            <a:spAutoFit/>
          </a:bodyPr>
          <a:lstStyle/>
          <a:p>
            <a:r>
              <a:rPr lang="en-US" sz="1400" dirty="0">
                <a:solidFill>
                  <a:schemeClr val="bg1"/>
                </a:solidFill>
              </a:rPr>
              <a:t>Photo by: David </a:t>
            </a:r>
            <a:r>
              <a:rPr lang="en-US" sz="1400" dirty="0" err="1">
                <a:solidFill>
                  <a:schemeClr val="bg1"/>
                </a:solidFill>
              </a:rPr>
              <a:t>Linvill</a:t>
            </a:r>
            <a:r>
              <a:rPr lang="en-US" sz="1400" dirty="0">
                <a:solidFill>
                  <a:schemeClr val="bg1"/>
                </a:solidFill>
              </a:rPr>
              <a:t>, UGA</a:t>
            </a:r>
          </a:p>
        </p:txBody>
      </p:sp>
      <p:sp>
        <p:nvSpPr>
          <p:cNvPr id="4" name="TextBox 3"/>
          <p:cNvSpPr txBox="1"/>
          <p:nvPr/>
        </p:nvSpPr>
        <p:spPr>
          <a:xfrm>
            <a:off x="254000" y="203200"/>
            <a:ext cx="3581400" cy="1569660"/>
          </a:xfrm>
          <a:prstGeom prst="rect">
            <a:avLst/>
          </a:prstGeom>
          <a:solidFill>
            <a:schemeClr val="bg1">
              <a:alpha val="49000"/>
            </a:schemeClr>
          </a:solidFill>
        </p:spPr>
        <p:txBody>
          <a:bodyPr wrap="square" rtlCol="0">
            <a:spAutoFit/>
          </a:bodyPr>
          <a:lstStyle/>
          <a:p>
            <a:r>
              <a:rPr lang="en-US" sz="2400" dirty="0"/>
              <a:t>Does this irrigation system respond to the watering requirements of various plant species?</a:t>
            </a:r>
          </a:p>
        </p:txBody>
      </p:sp>
    </p:spTree>
    <p:extLst>
      <p:ext uri="{BB962C8B-B14F-4D97-AF65-F5344CB8AC3E}">
        <p14:creationId xmlns:p14="http://schemas.microsoft.com/office/powerpoint/2010/main" val="20703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normAutofit fontScale="90000"/>
          </a:bodyPr>
          <a:lstStyle/>
          <a:p>
            <a:r>
              <a:rPr lang="en-US" dirty="0"/>
              <a:t>Brief Review of Watering Principles</a:t>
            </a:r>
          </a:p>
        </p:txBody>
      </p:sp>
      <p:sp>
        <p:nvSpPr>
          <p:cNvPr id="4" name="Text Placeholder 2"/>
          <p:cNvSpPr txBox="1">
            <a:spLocks/>
          </p:cNvSpPr>
          <p:nvPr/>
        </p:nvSpPr>
        <p:spPr>
          <a:xfrm>
            <a:off x="414528" y="1167358"/>
            <a:ext cx="8382000" cy="2490242"/>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B0F0"/>
                </a:solidFill>
              </a:rPr>
              <a:t>Principle #1</a:t>
            </a:r>
            <a:r>
              <a:rPr lang="en-US" dirty="0"/>
              <a:t>: Supply adequate water to plants without over-watering</a:t>
            </a:r>
          </a:p>
          <a:p>
            <a:r>
              <a:rPr lang="en-US" dirty="0">
                <a:solidFill>
                  <a:srgbClr val="00B0F0"/>
                </a:solidFill>
              </a:rPr>
              <a:t>Principle #2</a:t>
            </a:r>
            <a:r>
              <a:rPr lang="en-US" dirty="0"/>
              <a:t>: Water the Roots! NOT the foliage</a:t>
            </a:r>
          </a:p>
          <a:p>
            <a:r>
              <a:rPr lang="en-US" dirty="0">
                <a:solidFill>
                  <a:srgbClr val="00B0F0"/>
                </a:solidFill>
              </a:rPr>
              <a:t>Principle #3</a:t>
            </a:r>
            <a:r>
              <a:rPr lang="en-US" dirty="0"/>
              <a:t>: Water Deeply and Infrequently</a:t>
            </a:r>
          </a:p>
          <a:p>
            <a:r>
              <a:rPr lang="en-US" dirty="0">
                <a:solidFill>
                  <a:srgbClr val="00B0F0"/>
                </a:solidFill>
              </a:rPr>
              <a:t>Principle #4</a:t>
            </a:r>
            <a:r>
              <a:rPr lang="en-US" dirty="0"/>
              <a:t>: Water according to plant type</a:t>
            </a:r>
          </a:p>
          <a:p>
            <a:endParaRPr lang="en-US" dirty="0"/>
          </a:p>
          <a:p>
            <a:endParaRPr lang="en-US" dirty="0"/>
          </a:p>
        </p:txBody>
      </p:sp>
    </p:spTree>
    <p:extLst>
      <p:ext uri="{BB962C8B-B14F-4D97-AF65-F5344CB8AC3E}">
        <p14:creationId xmlns:p14="http://schemas.microsoft.com/office/powerpoint/2010/main" val="10480683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 Watering Principles</a:t>
            </a:r>
          </a:p>
        </p:txBody>
      </p:sp>
      <p:sp>
        <p:nvSpPr>
          <p:cNvPr id="3" name="Content Placeholder 2"/>
          <p:cNvSpPr>
            <a:spLocks noGrp="1"/>
          </p:cNvSpPr>
          <p:nvPr>
            <p:ph idx="1"/>
          </p:nvPr>
        </p:nvSpPr>
        <p:spPr/>
        <p:txBody>
          <a:bodyPr>
            <a:normAutofit/>
          </a:bodyPr>
          <a:lstStyle/>
          <a:p>
            <a:r>
              <a:rPr lang="en-US" u="sng" dirty="0"/>
              <a:t>Deep infrequent </a:t>
            </a:r>
            <a:r>
              <a:rPr lang="en-US" dirty="0"/>
              <a:t>watering is recommended. (as opposed to shallow frequent watering)</a:t>
            </a:r>
          </a:p>
          <a:p>
            <a:r>
              <a:rPr lang="en-US" dirty="0"/>
              <a:t>Watering should be adjusted according to plant type.</a:t>
            </a:r>
          </a:p>
          <a:p>
            <a:r>
              <a:rPr lang="en-US" dirty="0"/>
              <a:t>Watering early in the morning conserves water. </a:t>
            </a:r>
          </a:p>
          <a:p>
            <a:r>
              <a:rPr lang="en-US" dirty="0"/>
              <a:t>Wet foliage increases disease occurrence.</a:t>
            </a:r>
          </a:p>
          <a:p>
            <a:r>
              <a:rPr lang="en-US" dirty="0"/>
              <a:t>Foliar diseases are spread by splashing water.</a:t>
            </a:r>
          </a:p>
          <a:p>
            <a:endParaRPr lang="en-US" dirty="0"/>
          </a:p>
        </p:txBody>
      </p:sp>
    </p:spTree>
    <p:extLst>
      <p:ext uri="{BB962C8B-B14F-4D97-AF65-F5344CB8AC3E}">
        <p14:creationId xmlns:p14="http://schemas.microsoft.com/office/powerpoint/2010/main" val="169181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 Watering Principles</a:t>
            </a:r>
          </a:p>
        </p:txBody>
      </p:sp>
      <p:sp>
        <p:nvSpPr>
          <p:cNvPr id="3" name="Content Placeholder 2"/>
          <p:cNvSpPr>
            <a:spLocks noGrp="1"/>
          </p:cNvSpPr>
          <p:nvPr>
            <p:ph idx="1"/>
          </p:nvPr>
        </p:nvSpPr>
        <p:spPr/>
        <p:txBody>
          <a:bodyPr>
            <a:normAutofit/>
          </a:bodyPr>
          <a:lstStyle/>
          <a:p>
            <a:r>
              <a:rPr lang="en-US" dirty="0"/>
              <a:t>Stressed plants are more susceptible to pests and diseases.</a:t>
            </a:r>
          </a:p>
          <a:p>
            <a:r>
              <a:rPr lang="en-US" dirty="0"/>
              <a:t>Too much or too little water can result in plant stress.</a:t>
            </a:r>
          </a:p>
          <a:p>
            <a:r>
              <a:rPr lang="en-US" dirty="0"/>
              <a:t>Watering for establishment is different than maintenance watering.</a:t>
            </a:r>
          </a:p>
          <a:p>
            <a:r>
              <a:rPr lang="en-US" dirty="0"/>
              <a:t>Fluctuations in soil moisture can help to break certain pest and disease cycles.</a:t>
            </a:r>
          </a:p>
        </p:txBody>
      </p:sp>
    </p:spTree>
    <p:extLst>
      <p:ext uri="{BB962C8B-B14F-4D97-AF65-F5344CB8AC3E}">
        <p14:creationId xmlns:p14="http://schemas.microsoft.com/office/powerpoint/2010/main" val="664990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 Watering Principles</a:t>
            </a:r>
          </a:p>
        </p:txBody>
      </p:sp>
      <p:sp>
        <p:nvSpPr>
          <p:cNvPr id="3" name="Content Placeholder 2"/>
          <p:cNvSpPr>
            <a:spLocks noGrp="1"/>
          </p:cNvSpPr>
          <p:nvPr>
            <p:ph idx="1"/>
          </p:nvPr>
        </p:nvSpPr>
        <p:spPr/>
        <p:txBody>
          <a:bodyPr>
            <a:normAutofit/>
          </a:bodyPr>
          <a:lstStyle/>
          <a:p>
            <a:r>
              <a:rPr lang="en-US" dirty="0"/>
              <a:t>The symptoms of heat stress and root rot are often mistaken for lack of water. (flagging/wilting)</a:t>
            </a:r>
          </a:p>
          <a:p>
            <a:r>
              <a:rPr lang="en-US" dirty="0"/>
              <a:t>Too much or too little water can result in plant stress.</a:t>
            </a:r>
          </a:p>
          <a:p>
            <a:r>
              <a:rPr lang="en-US" dirty="0"/>
              <a:t>Watering for establishment is different than maintenance watering.</a:t>
            </a:r>
          </a:p>
          <a:p>
            <a:r>
              <a:rPr lang="en-US" dirty="0"/>
              <a:t>Fluctuations in soil moisture helps to break certain pest and disease cycles.</a:t>
            </a:r>
          </a:p>
        </p:txBody>
      </p:sp>
    </p:spTree>
    <p:extLst>
      <p:ext uri="{BB962C8B-B14F-4D97-AF65-F5344CB8AC3E}">
        <p14:creationId xmlns:p14="http://schemas.microsoft.com/office/powerpoint/2010/main" val="98545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 </a:t>
            </a:r>
            <a:r>
              <a:rPr lang="mr-IN" dirty="0"/>
              <a:t>–</a:t>
            </a:r>
            <a:r>
              <a:rPr lang="en-US" dirty="0"/>
              <a:t> Objectives</a:t>
            </a:r>
          </a:p>
        </p:txBody>
      </p:sp>
      <p:sp>
        <p:nvSpPr>
          <p:cNvPr id="3" name="Content Placeholder 2"/>
          <p:cNvSpPr>
            <a:spLocks noGrp="1"/>
          </p:cNvSpPr>
          <p:nvPr>
            <p:ph idx="1"/>
          </p:nvPr>
        </p:nvSpPr>
        <p:spPr/>
        <p:txBody>
          <a:bodyPr/>
          <a:lstStyle/>
          <a:p>
            <a:r>
              <a:rPr lang="en-US" dirty="0"/>
              <a:t>Understand the key principles of landscape watering</a:t>
            </a:r>
          </a:p>
          <a:p>
            <a:r>
              <a:rPr lang="en-US" dirty="0"/>
              <a:t>Know the laws and regulations pertaining to landscape irrigation and watering</a:t>
            </a:r>
          </a:p>
          <a:p>
            <a:r>
              <a:rPr lang="en-US" dirty="0"/>
              <a:t>Differentiate methods of landscape irrigation and identify system components</a:t>
            </a:r>
          </a:p>
          <a:p>
            <a:endParaRPr lang="en-US" dirty="0"/>
          </a:p>
        </p:txBody>
      </p:sp>
    </p:spTree>
    <p:extLst>
      <p:ext uri="{BB962C8B-B14F-4D97-AF65-F5344CB8AC3E}">
        <p14:creationId xmlns:p14="http://schemas.microsoft.com/office/powerpoint/2010/main" val="1300174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&amp; Regulations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8761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normAutofit fontScale="90000"/>
          </a:bodyPr>
          <a:lstStyle/>
          <a:p>
            <a:r>
              <a:rPr lang="en-US" sz="4400" dirty="0"/>
              <a:t>Georgia Water Stewardship Act of 2010</a:t>
            </a:r>
          </a:p>
        </p:txBody>
      </p:sp>
      <p:sp>
        <p:nvSpPr>
          <p:cNvPr id="3" name="Text Placeholder 2"/>
          <p:cNvSpPr>
            <a:spLocks noGrp="1"/>
          </p:cNvSpPr>
          <p:nvPr>
            <p:ph type="body" sz="quarter" idx="10"/>
          </p:nvPr>
        </p:nvSpPr>
        <p:spPr>
          <a:xfrm>
            <a:off x="990600" y="1371600"/>
            <a:ext cx="7848600" cy="4825937"/>
          </a:xfrm>
        </p:spPr>
        <p:txBody>
          <a:bodyPr/>
          <a:lstStyle/>
          <a:p>
            <a:r>
              <a:rPr lang="en-US" dirty="0"/>
              <a:t>Established a more organized system for managing water resources</a:t>
            </a:r>
          </a:p>
          <a:p>
            <a:r>
              <a:rPr lang="en-US" dirty="0"/>
              <a:t>Established Outdoor Watering Guidelines</a:t>
            </a:r>
          </a:p>
          <a:p>
            <a:r>
              <a:rPr lang="en-US" dirty="0"/>
              <a:t>Formalized Drought Management Rules</a:t>
            </a:r>
          </a:p>
          <a:p>
            <a:r>
              <a:rPr lang="en-US" dirty="0"/>
              <a:t>Developed through the collaborative efforts of industry, researchers, citizens, government</a:t>
            </a:r>
          </a:p>
          <a:p>
            <a:endParaRPr lang="en-US" dirty="0"/>
          </a:p>
        </p:txBody>
      </p:sp>
    </p:spTree>
    <p:extLst>
      <p:ext uri="{BB962C8B-B14F-4D97-AF65-F5344CB8AC3E}">
        <p14:creationId xmlns:p14="http://schemas.microsoft.com/office/powerpoint/2010/main" val="6968728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EPD Permitted Water Systems</a:t>
            </a:r>
          </a:p>
        </p:txBody>
      </p:sp>
      <p:sp>
        <p:nvSpPr>
          <p:cNvPr id="3" name="Text Placeholder 2"/>
          <p:cNvSpPr>
            <a:spLocks noGrp="1"/>
          </p:cNvSpPr>
          <p:nvPr>
            <p:ph type="body" sz="quarter" idx="10"/>
          </p:nvPr>
        </p:nvSpPr>
        <p:spPr>
          <a:xfrm>
            <a:off x="381000" y="1150151"/>
            <a:ext cx="8382000" cy="1871282"/>
          </a:xfrm>
        </p:spPr>
        <p:txBody>
          <a:bodyPr/>
          <a:lstStyle/>
          <a:p>
            <a:r>
              <a:rPr lang="en-US" dirty="0"/>
              <a:t>Public Water Supply Systems</a:t>
            </a:r>
          </a:p>
          <a:p>
            <a:r>
              <a:rPr lang="en-US" dirty="0"/>
              <a:t>Surface or Groundwater Withdrawals requiring state withdrawal permits (daily withdrawal of over 100,000 gallons per day) </a:t>
            </a:r>
          </a:p>
        </p:txBody>
      </p:sp>
      <p:pic>
        <p:nvPicPr>
          <p:cNvPr id="4" name="Picture 3"/>
          <p:cNvPicPr>
            <a:picLocks noChangeAspect="1"/>
          </p:cNvPicPr>
          <p:nvPr/>
        </p:nvPicPr>
        <p:blipFill>
          <a:blip r:embed="rId2"/>
          <a:stretch>
            <a:fillRect/>
          </a:stretch>
        </p:blipFill>
        <p:spPr>
          <a:xfrm>
            <a:off x="15240" y="3276600"/>
            <a:ext cx="9144000" cy="2767415"/>
          </a:xfrm>
          <a:prstGeom prst="rect">
            <a:avLst/>
          </a:prstGeom>
        </p:spPr>
      </p:pic>
    </p:spTree>
    <p:extLst>
      <p:ext uri="{BB962C8B-B14F-4D97-AF65-F5344CB8AC3E}">
        <p14:creationId xmlns:p14="http://schemas.microsoft.com/office/powerpoint/2010/main" val="9974963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5422231"/>
            <a:ext cx="7543800" cy="646331"/>
          </a:xfrm>
          <a:prstGeom prst="rect">
            <a:avLst/>
          </a:prstGeom>
          <a:noFill/>
        </p:spPr>
        <p:txBody>
          <a:bodyPr wrap="square" rtlCol="0">
            <a:spAutoFit/>
          </a:bodyPr>
          <a:lstStyle/>
          <a:p>
            <a:r>
              <a:rPr lang="en-US" dirty="0"/>
              <a:t>***Note: Refer to the Georgia Water Stewardship Act for specific information on outdoor watering and exemptions</a:t>
            </a:r>
          </a:p>
        </p:txBody>
      </p:sp>
      <p:graphicFrame>
        <p:nvGraphicFramePr>
          <p:cNvPr id="8" name="Table 7"/>
          <p:cNvGraphicFramePr>
            <a:graphicFrameLocks noGrp="1"/>
          </p:cNvGraphicFramePr>
          <p:nvPr>
            <p:extLst>
              <p:ext uri="{D42A27DB-BD31-4B8C-83A1-F6EECF244321}">
                <p14:modId xmlns:p14="http://schemas.microsoft.com/office/powerpoint/2010/main" val="150218884"/>
              </p:ext>
            </p:extLst>
          </p:nvPr>
        </p:nvGraphicFramePr>
        <p:xfrm>
          <a:off x="257556" y="737704"/>
          <a:ext cx="8552688" cy="2270760"/>
        </p:xfrm>
        <a:graphic>
          <a:graphicData uri="http://schemas.openxmlformats.org/drawingml/2006/table">
            <a:tbl>
              <a:tblPr firstRow="1" bandRow="1">
                <a:tableStyleId>{21E4AEA4-8DFA-4A89-87EB-49C32662AFE0}</a:tableStyleId>
              </a:tblPr>
              <a:tblGrid>
                <a:gridCol w="1378592">
                  <a:extLst>
                    <a:ext uri="{9D8B030D-6E8A-4147-A177-3AD203B41FA5}">
                      <a16:colId xmlns:a16="http://schemas.microsoft.com/office/drawing/2014/main" val="20000"/>
                    </a:ext>
                  </a:extLst>
                </a:gridCol>
                <a:gridCol w="2081316">
                  <a:extLst>
                    <a:ext uri="{9D8B030D-6E8A-4147-A177-3AD203B41FA5}">
                      <a16:colId xmlns:a16="http://schemas.microsoft.com/office/drawing/2014/main" val="20001"/>
                    </a:ext>
                  </a:extLst>
                </a:gridCol>
                <a:gridCol w="5092780">
                  <a:extLst>
                    <a:ext uri="{9D8B030D-6E8A-4147-A177-3AD203B41FA5}">
                      <a16:colId xmlns:a16="http://schemas.microsoft.com/office/drawing/2014/main" val="20002"/>
                    </a:ext>
                  </a:extLst>
                </a:gridCol>
              </a:tblGrid>
              <a:tr h="509238">
                <a:tc gridSpan="3">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3200" dirty="0"/>
                        <a:t>Georgia Water Stewardship Act of 2010</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solidFill>
                      <a:schemeClr val="tx1"/>
                    </a:solidFill>
                  </a:tcPr>
                </a:tc>
                <a:tc>
                  <a:txBody>
                    <a:bodyPr/>
                    <a:lstStyle/>
                    <a:p>
                      <a:r>
                        <a:rPr lang="en-US" dirty="0"/>
                        <a:t>Normal</a:t>
                      </a:r>
                      <a:r>
                        <a:rPr lang="en-US" baseline="0" dirty="0"/>
                        <a:t> Conditions</a:t>
                      </a:r>
                      <a:endParaRPr lang="en-US" dirty="0"/>
                    </a:p>
                  </a:txBody>
                  <a:tcPr/>
                </a:tc>
                <a:tc>
                  <a:txBody>
                    <a:bodyPr/>
                    <a:lstStyle/>
                    <a:p>
                      <a:r>
                        <a:rPr lang="en-US" sz="1600" dirty="0"/>
                        <a:t>Outdoor Watering allowed between 4pm and 10am any day of the week</a:t>
                      </a:r>
                    </a:p>
                  </a:txBody>
                  <a:tcPr/>
                </a:tc>
                <a:extLst>
                  <a:ext uri="{0D108BD9-81ED-4DB2-BD59-A6C34878D82A}">
                    <a16:rowId xmlns:a16="http://schemas.microsoft.com/office/drawing/2014/main" val="10001"/>
                  </a:ext>
                </a:extLst>
              </a:tr>
              <a:tr h="370840">
                <a:tc>
                  <a:txBody>
                    <a:bodyPr/>
                    <a:lstStyle/>
                    <a:p>
                      <a:endParaRPr lang="en-US" dirty="0"/>
                    </a:p>
                  </a:txBody>
                  <a:tcPr>
                    <a:solidFill>
                      <a:srgbClr val="FFFF00"/>
                    </a:solidFill>
                  </a:tcPr>
                </a:tc>
                <a:tc>
                  <a:txBody>
                    <a:bodyPr/>
                    <a:lstStyle/>
                    <a:p>
                      <a:r>
                        <a:rPr lang="en-US" dirty="0"/>
                        <a:t>Drought Level I</a:t>
                      </a:r>
                    </a:p>
                  </a:txBody>
                  <a:tcPr/>
                </a:tc>
                <a:tc>
                  <a:txBody>
                    <a:bodyPr/>
                    <a:lstStyle/>
                    <a:p>
                      <a:r>
                        <a:rPr lang="en-US" sz="1600" dirty="0"/>
                        <a:t>Calls for heightened awareness and conservation campaign</a:t>
                      </a:r>
                    </a:p>
                  </a:txBody>
                  <a:tcPr/>
                </a:tc>
                <a:extLst>
                  <a:ext uri="{0D108BD9-81ED-4DB2-BD59-A6C34878D82A}">
                    <a16:rowId xmlns:a16="http://schemas.microsoft.com/office/drawing/2014/main" val="10002"/>
                  </a:ext>
                </a:extLst>
              </a:tr>
              <a:tr h="370840">
                <a:tc>
                  <a:txBody>
                    <a:bodyPr/>
                    <a:lstStyle/>
                    <a:p>
                      <a:endParaRPr lang="en-US" dirty="0"/>
                    </a:p>
                  </a:txBody>
                  <a:tcPr>
                    <a:solidFill>
                      <a:srgbClr val="FFC000"/>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a:t>Drought Level II</a:t>
                      </a:r>
                    </a:p>
                  </a:txBody>
                  <a:tcPr/>
                </a:tc>
                <a:tc>
                  <a:txBody>
                    <a:bodyPr/>
                    <a:lstStyle/>
                    <a:p>
                      <a:r>
                        <a:rPr lang="en-US" sz="1600" dirty="0"/>
                        <a:t>Odd/Even outdoor watering restrictions</a:t>
                      </a:r>
                    </a:p>
                  </a:txBody>
                  <a:tcPr/>
                </a:tc>
                <a:extLst>
                  <a:ext uri="{0D108BD9-81ED-4DB2-BD59-A6C34878D82A}">
                    <a16:rowId xmlns:a16="http://schemas.microsoft.com/office/drawing/2014/main" val="10003"/>
                  </a:ext>
                </a:extLst>
              </a:tr>
              <a:tr h="370840">
                <a:tc>
                  <a:txBody>
                    <a:bodyPr/>
                    <a:lstStyle/>
                    <a:p>
                      <a:endParaRPr lang="en-US" dirty="0"/>
                    </a:p>
                  </a:txBody>
                  <a:tcPr>
                    <a:solidFill>
                      <a:srgbClr val="FF0000"/>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a:t>Drought Level III</a:t>
                      </a:r>
                    </a:p>
                  </a:txBody>
                  <a:tcPr/>
                </a:tc>
                <a:tc>
                  <a:txBody>
                    <a:bodyPr/>
                    <a:lstStyle/>
                    <a:p>
                      <a:r>
                        <a:rPr lang="en-US" sz="1600" dirty="0"/>
                        <a:t>Emergency bans on outdoor watering</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205252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458200" cy="912812"/>
          </a:xfrm>
        </p:spPr>
        <p:txBody>
          <a:bodyPr/>
          <a:lstStyle/>
          <a:p>
            <a:r>
              <a:rPr lang="en-US" dirty="0"/>
              <a:t>Ga </a:t>
            </a:r>
            <a:r>
              <a:rPr lang="en-US"/>
              <a:t>Water Stewardship Act</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1" y="914400"/>
            <a:ext cx="4472072" cy="5867400"/>
          </a:xfrm>
          <a:prstGeom prst="rect">
            <a:avLst/>
          </a:prstGeom>
        </p:spPr>
      </p:pic>
    </p:spTree>
    <p:extLst>
      <p:ext uri="{BB962C8B-B14F-4D97-AF65-F5344CB8AC3E}">
        <p14:creationId xmlns:p14="http://schemas.microsoft.com/office/powerpoint/2010/main" val="14244337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GWSA Drought Level 2 - Odd/Even 2-day Outdoor Watering Schedules</a:t>
            </a:r>
          </a:p>
        </p:txBody>
      </p:sp>
      <p:sp>
        <p:nvSpPr>
          <p:cNvPr id="3" name="Content Placeholder 2"/>
          <p:cNvSpPr>
            <a:spLocks noGrp="1"/>
          </p:cNvSpPr>
          <p:nvPr>
            <p:ph idx="1"/>
          </p:nvPr>
        </p:nvSpPr>
        <p:spPr>
          <a:xfrm>
            <a:off x="533400" y="1981200"/>
            <a:ext cx="8367752" cy="2829737"/>
          </a:xfrm>
        </p:spPr>
        <p:txBody>
          <a:bodyPr>
            <a:normAutofit fontScale="92500" lnSpcReduction="20000"/>
          </a:bodyPr>
          <a:lstStyle/>
          <a:p>
            <a:r>
              <a:rPr lang="en-US" dirty="0"/>
              <a:t>Odd Addresses = Thu/Sun 4pm-10am***</a:t>
            </a:r>
          </a:p>
          <a:p>
            <a:r>
              <a:rPr lang="en-US" dirty="0"/>
              <a:t>Even Addresses = Wed/Sat 4pm-10am***</a:t>
            </a:r>
          </a:p>
          <a:p>
            <a:r>
              <a:rPr lang="en-US" dirty="0"/>
              <a:t>No outdoor watering on Mon, </a:t>
            </a:r>
            <a:r>
              <a:rPr lang="en-US" dirty="0" err="1"/>
              <a:t>Tu</a:t>
            </a:r>
            <a:r>
              <a:rPr lang="en-US" dirty="0"/>
              <a:t>, Fri***</a:t>
            </a:r>
          </a:p>
          <a:p>
            <a:endParaRPr lang="en-US" dirty="0"/>
          </a:p>
          <a:p>
            <a:endParaRPr lang="en-US" dirty="0"/>
          </a:p>
          <a:p>
            <a:r>
              <a:rPr lang="en-US" dirty="0"/>
              <a:t>Consider basing watering schedules on this format regardless of drought level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0110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mr-IN" dirty="0"/>
              <a:t>–</a:t>
            </a:r>
            <a:r>
              <a:rPr lang="en-US" dirty="0"/>
              <a:t> Laws &amp; Regulations</a:t>
            </a:r>
          </a:p>
        </p:txBody>
      </p:sp>
      <p:sp>
        <p:nvSpPr>
          <p:cNvPr id="3" name="Content Placeholder 2"/>
          <p:cNvSpPr>
            <a:spLocks noGrp="1"/>
          </p:cNvSpPr>
          <p:nvPr>
            <p:ph idx="1"/>
          </p:nvPr>
        </p:nvSpPr>
        <p:spPr/>
        <p:txBody>
          <a:bodyPr/>
          <a:lstStyle/>
          <a:p>
            <a:r>
              <a:rPr lang="en-US" dirty="0"/>
              <a:t>A low voltage electrical license is required to install irrigation in the State of Georgia. </a:t>
            </a:r>
          </a:p>
          <a:p>
            <a:r>
              <a:rPr lang="en-US" dirty="0"/>
              <a:t>When tapping into a potable water supply for irrigation, a backflow device must be installed by a licensed plumber.</a:t>
            </a:r>
          </a:p>
          <a:p>
            <a:r>
              <a:rPr lang="en-US" dirty="0"/>
              <a:t>A rain sensor shut-off switch is required by law within the Metropolitan North Georgia Water Planning District. (HB 1277)</a:t>
            </a:r>
          </a:p>
          <a:p>
            <a:endParaRPr lang="en-US" dirty="0"/>
          </a:p>
          <a:p>
            <a:endParaRPr lang="en-US" dirty="0"/>
          </a:p>
        </p:txBody>
      </p:sp>
    </p:spTree>
    <p:extLst>
      <p:ext uri="{BB962C8B-B14F-4D97-AF65-F5344CB8AC3E}">
        <p14:creationId xmlns:p14="http://schemas.microsoft.com/office/powerpoint/2010/main" val="426142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mr-IN" dirty="0"/>
              <a:t>–</a:t>
            </a:r>
            <a:r>
              <a:rPr lang="en-US" dirty="0"/>
              <a:t> Laws &amp; Regulations</a:t>
            </a:r>
          </a:p>
        </p:txBody>
      </p:sp>
      <p:sp>
        <p:nvSpPr>
          <p:cNvPr id="3" name="Content Placeholder 2"/>
          <p:cNvSpPr>
            <a:spLocks noGrp="1"/>
          </p:cNvSpPr>
          <p:nvPr>
            <p:ph idx="1"/>
          </p:nvPr>
        </p:nvSpPr>
        <p:spPr>
          <a:xfrm>
            <a:off x="628650" y="1645145"/>
            <a:ext cx="7886700" cy="4351338"/>
          </a:xfrm>
        </p:spPr>
        <p:txBody>
          <a:bodyPr/>
          <a:lstStyle/>
          <a:p>
            <a:r>
              <a:rPr lang="en-US" dirty="0"/>
              <a:t>The Georgia Water Stewardship Act establishes a statewide framework for landscape water use. (GWSA).</a:t>
            </a:r>
          </a:p>
          <a:p>
            <a:r>
              <a:rPr lang="en-US" dirty="0"/>
              <a:t>There are many exemptions to the GWSA including a 30-day establishment period for new landscapes.</a:t>
            </a:r>
          </a:p>
          <a:p>
            <a:r>
              <a:rPr lang="en-US" dirty="0"/>
              <a:t>During drought level 2, the GWSA establishes odd-even watering schedules by address number.</a:t>
            </a:r>
          </a:p>
          <a:p>
            <a:r>
              <a:rPr lang="en-US" dirty="0"/>
              <a:t>The GSWA prohibits outdoor watering between 10am and 4pm.</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448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Irrigation Methods and Components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096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Irrigation Trivia</a:t>
            </a:r>
          </a:p>
        </p:txBody>
      </p:sp>
      <p:sp>
        <p:nvSpPr>
          <p:cNvPr id="3" name="Text Placeholder 2"/>
          <p:cNvSpPr>
            <a:spLocks noGrp="1"/>
          </p:cNvSpPr>
          <p:nvPr>
            <p:ph type="body" sz="quarter" idx="10"/>
          </p:nvPr>
        </p:nvSpPr>
        <p:spPr>
          <a:xfrm>
            <a:off x="381000" y="1411552"/>
            <a:ext cx="8382000" cy="917174"/>
          </a:xfrm>
        </p:spPr>
        <p:txBody>
          <a:bodyPr/>
          <a:lstStyle/>
          <a:p>
            <a:pPr marL="0" indent="0">
              <a:buNone/>
            </a:pPr>
            <a:r>
              <a:rPr lang="en-US" dirty="0"/>
              <a:t>Name 4 methods of irrigation/water delivery</a:t>
            </a:r>
          </a:p>
          <a:p>
            <a:pPr marL="1031875" lvl="1" indent="-514350">
              <a:buFont typeface="+mj-lt"/>
              <a:buAutoNum type="arabicPeriod"/>
            </a:pPr>
            <a:endParaRPr lang="en-US" dirty="0"/>
          </a:p>
        </p:txBody>
      </p:sp>
    </p:spTree>
    <p:extLst>
      <p:ext uri="{BB962C8B-B14F-4D97-AF65-F5344CB8AC3E}">
        <p14:creationId xmlns:p14="http://schemas.microsoft.com/office/powerpoint/2010/main" val="165503220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68D4-1BB7-884C-AAB2-CB555D4B186E}"/>
              </a:ext>
            </a:extLst>
          </p:cNvPr>
          <p:cNvSpPr>
            <a:spLocks noGrp="1"/>
          </p:cNvSpPr>
          <p:nvPr>
            <p:ph type="title"/>
          </p:nvPr>
        </p:nvSpPr>
        <p:spPr>
          <a:xfrm>
            <a:off x="357809" y="365126"/>
            <a:ext cx="8157541" cy="1325563"/>
          </a:xfrm>
        </p:spPr>
        <p:txBody>
          <a:bodyPr>
            <a:normAutofit/>
          </a:bodyPr>
          <a:lstStyle/>
          <a:p>
            <a:r>
              <a:rPr lang="en-US" dirty="0"/>
              <a:t>By the end of the training you will:</a:t>
            </a:r>
            <a:br>
              <a:rPr lang="en-US" dirty="0"/>
            </a:br>
            <a:endParaRPr lang="en-US" dirty="0"/>
          </a:p>
        </p:txBody>
      </p:sp>
      <p:sp>
        <p:nvSpPr>
          <p:cNvPr id="3" name="Content Placeholder 2">
            <a:extLst>
              <a:ext uri="{FF2B5EF4-FFF2-40B4-BE49-F238E27FC236}">
                <a16:creationId xmlns:a16="http://schemas.microsoft.com/office/drawing/2014/main" id="{728D67BA-B68B-8449-94A2-94F4D073A909}"/>
              </a:ext>
            </a:extLst>
          </p:cNvPr>
          <p:cNvSpPr>
            <a:spLocks noGrp="1"/>
          </p:cNvSpPr>
          <p:nvPr>
            <p:ph idx="1"/>
          </p:nvPr>
        </p:nvSpPr>
        <p:spPr>
          <a:xfrm>
            <a:off x="628650" y="1192696"/>
            <a:ext cx="7886700" cy="4745728"/>
          </a:xfrm>
        </p:spPr>
        <p:txBody>
          <a:bodyPr>
            <a:normAutofit lnSpcReduction="10000"/>
          </a:bodyPr>
          <a:lstStyle/>
          <a:p>
            <a:r>
              <a:rPr lang="en-US" dirty="0"/>
              <a:t>Be familiar with the Georgia Water Stewardship act and where to find it.</a:t>
            </a:r>
          </a:p>
          <a:p>
            <a:r>
              <a:rPr lang="en-US" dirty="0"/>
              <a:t>Understand the relationship between water management and disease management</a:t>
            </a:r>
          </a:p>
          <a:p>
            <a:r>
              <a:rPr lang="en-US" dirty="0"/>
              <a:t>Know the 4 principles of watering</a:t>
            </a:r>
          </a:p>
          <a:p>
            <a:r>
              <a:rPr lang="en-US" dirty="0"/>
              <a:t>Identify common methods of irrigation</a:t>
            </a:r>
          </a:p>
          <a:p>
            <a:r>
              <a:rPr lang="en-US" dirty="0"/>
              <a:t>Identify all tools in your training kit</a:t>
            </a:r>
          </a:p>
          <a:p>
            <a:r>
              <a:rPr lang="en-US" dirty="0"/>
              <a:t>Identify all irrigation components the training kit</a:t>
            </a:r>
          </a:p>
          <a:p>
            <a:r>
              <a:rPr lang="en-US" dirty="0"/>
              <a:t>Assemble a simple irrigation system with the kit</a:t>
            </a:r>
          </a:p>
          <a:p>
            <a:r>
              <a:rPr lang="en-US" dirty="0"/>
              <a:t>Use portions of this presentation in your trainings</a:t>
            </a:r>
          </a:p>
        </p:txBody>
      </p:sp>
    </p:spTree>
    <p:extLst>
      <p:ext uri="{BB962C8B-B14F-4D97-AF65-F5344CB8AC3E}">
        <p14:creationId xmlns:p14="http://schemas.microsoft.com/office/powerpoint/2010/main" val="929300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Irrigation Trivia</a:t>
            </a:r>
          </a:p>
        </p:txBody>
      </p:sp>
      <p:sp>
        <p:nvSpPr>
          <p:cNvPr id="3" name="Text Placeholder 2"/>
          <p:cNvSpPr>
            <a:spLocks noGrp="1"/>
          </p:cNvSpPr>
          <p:nvPr>
            <p:ph type="body" sz="quarter" idx="10"/>
          </p:nvPr>
        </p:nvSpPr>
        <p:spPr>
          <a:xfrm>
            <a:off x="381000" y="1411552"/>
            <a:ext cx="8382000" cy="5182957"/>
          </a:xfrm>
        </p:spPr>
        <p:txBody>
          <a:bodyPr/>
          <a:lstStyle/>
          <a:p>
            <a:pPr marL="0" indent="0">
              <a:buNone/>
            </a:pPr>
            <a:r>
              <a:rPr lang="en-US" dirty="0"/>
              <a:t>Name 4 methods of irrigation/water delivery.</a:t>
            </a:r>
          </a:p>
          <a:p>
            <a:pPr lvl="1">
              <a:buFont typeface="Arial" charset="0"/>
              <a:buChar char="•"/>
            </a:pPr>
            <a:r>
              <a:rPr lang="en-US" dirty="0"/>
              <a:t>Hand Watering</a:t>
            </a:r>
          </a:p>
          <a:p>
            <a:pPr lvl="1">
              <a:buFont typeface="Arial" charset="0"/>
              <a:buChar char="•"/>
            </a:pPr>
            <a:r>
              <a:rPr lang="en-US" dirty="0"/>
              <a:t>Overhead Sprinklers</a:t>
            </a:r>
          </a:p>
          <a:p>
            <a:pPr lvl="1">
              <a:buFont typeface="Arial" charset="0"/>
              <a:buChar char="•"/>
            </a:pPr>
            <a:r>
              <a:rPr lang="en-US" dirty="0"/>
              <a:t>Micro Irrigation</a:t>
            </a:r>
          </a:p>
          <a:p>
            <a:pPr lvl="1">
              <a:buFont typeface="Arial" charset="0"/>
              <a:buChar char="•"/>
            </a:pPr>
            <a:r>
              <a:rPr lang="en-US" dirty="0"/>
              <a:t>Drip Irrigation</a:t>
            </a:r>
          </a:p>
          <a:p>
            <a:pPr lvl="1">
              <a:buFont typeface="Arial" charset="0"/>
              <a:buChar char="•"/>
            </a:pPr>
            <a:r>
              <a:rPr lang="en-US" dirty="0"/>
              <a:t>Subsurface Irrigation</a:t>
            </a:r>
          </a:p>
          <a:p>
            <a:pPr lvl="1">
              <a:buFont typeface="Arial" charset="0"/>
              <a:buChar char="•"/>
            </a:pPr>
            <a:r>
              <a:rPr lang="en-US" dirty="0"/>
              <a:t>Soaker Hose</a:t>
            </a:r>
          </a:p>
          <a:p>
            <a:pPr lvl="1">
              <a:buFont typeface="Arial" charset="0"/>
              <a:buChar char="•"/>
            </a:pPr>
            <a:r>
              <a:rPr lang="en-US" dirty="0"/>
              <a:t>Flood Irrigation - Ebb and Flow</a:t>
            </a:r>
          </a:p>
          <a:p>
            <a:pPr lvl="1">
              <a:buFont typeface="Arial" charset="0"/>
              <a:buChar char="•"/>
            </a:pPr>
            <a:r>
              <a:rPr lang="en-US" dirty="0"/>
              <a:t>Water Pots/Drip Reservoirs</a:t>
            </a:r>
          </a:p>
          <a:p>
            <a:pPr lvl="1">
              <a:buFont typeface="Arial" charset="0"/>
              <a:buChar char="•"/>
            </a:pPr>
            <a:endParaRPr lang="en-US" dirty="0"/>
          </a:p>
          <a:p>
            <a:pPr marL="1031875" lvl="1" indent="-514350">
              <a:buFont typeface="+mj-lt"/>
              <a:buAutoNum type="arabicPeriod"/>
            </a:pPr>
            <a:endParaRPr lang="en-US" dirty="0"/>
          </a:p>
        </p:txBody>
      </p:sp>
    </p:spTree>
    <p:extLst>
      <p:ext uri="{BB962C8B-B14F-4D97-AF65-F5344CB8AC3E}">
        <p14:creationId xmlns:p14="http://schemas.microsoft.com/office/powerpoint/2010/main" val="13574042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8" y="-249771"/>
            <a:ext cx="9144000" cy="1325563"/>
          </a:xfrm>
        </p:spPr>
        <p:txBody>
          <a:bodyPr>
            <a:normAutofit/>
          </a:bodyPr>
          <a:lstStyle/>
          <a:p>
            <a:r>
              <a:rPr lang="en-US" sz="4000" dirty="0"/>
              <a:t>Typical Landscape Irrigation Systems</a:t>
            </a:r>
          </a:p>
        </p:txBody>
      </p:sp>
      <p:sp>
        <p:nvSpPr>
          <p:cNvPr id="3" name="Text Placeholder 2"/>
          <p:cNvSpPr>
            <a:spLocks noGrp="1"/>
          </p:cNvSpPr>
          <p:nvPr>
            <p:ph type="body" sz="quarter" idx="10"/>
          </p:nvPr>
        </p:nvSpPr>
        <p:spPr>
          <a:xfrm>
            <a:off x="389465" y="2299164"/>
            <a:ext cx="6324600" cy="3455504"/>
          </a:xfrm>
        </p:spPr>
        <p:txBody>
          <a:bodyPr>
            <a:normAutofit/>
          </a:bodyPr>
          <a:lstStyle/>
          <a:p>
            <a:r>
              <a:rPr lang="en-US" sz="2400" dirty="0"/>
              <a:t>Overhead Irrigation (High volume)</a:t>
            </a:r>
          </a:p>
          <a:p>
            <a:pPr lvl="1"/>
            <a:r>
              <a:rPr lang="en-US" sz="2000" dirty="0">
                <a:solidFill>
                  <a:srgbClr val="00B0F0"/>
                </a:solidFill>
              </a:rPr>
              <a:t>Rotors</a:t>
            </a:r>
          </a:p>
          <a:p>
            <a:pPr lvl="1"/>
            <a:r>
              <a:rPr lang="en-US" sz="2000" dirty="0">
                <a:solidFill>
                  <a:srgbClr val="00B0F0"/>
                </a:solidFill>
              </a:rPr>
              <a:t>Impact</a:t>
            </a:r>
          </a:p>
          <a:p>
            <a:pPr lvl="1"/>
            <a:r>
              <a:rPr lang="en-US" sz="2000" dirty="0">
                <a:solidFill>
                  <a:srgbClr val="00B0F0"/>
                </a:solidFill>
              </a:rPr>
              <a:t>Fixed Spray</a:t>
            </a:r>
          </a:p>
          <a:p>
            <a:r>
              <a:rPr lang="en-US" sz="2400" dirty="0"/>
              <a:t>Drip &amp; Micro Irrigation (Low Volume)</a:t>
            </a:r>
          </a:p>
          <a:p>
            <a:pPr lvl="1"/>
            <a:r>
              <a:rPr lang="en-US" sz="2000" dirty="0">
                <a:solidFill>
                  <a:srgbClr val="00B0F0"/>
                </a:solidFill>
              </a:rPr>
              <a:t>Drip Emitters</a:t>
            </a:r>
          </a:p>
          <a:p>
            <a:pPr lvl="1"/>
            <a:r>
              <a:rPr lang="en-US" sz="2000" dirty="0">
                <a:solidFill>
                  <a:srgbClr val="00B0F0"/>
                </a:solidFill>
              </a:rPr>
              <a:t>Micro Spray</a:t>
            </a:r>
          </a:p>
        </p:txBody>
      </p:sp>
      <p:sp>
        <p:nvSpPr>
          <p:cNvPr id="4" name="TextBox 3"/>
          <p:cNvSpPr txBox="1"/>
          <p:nvPr/>
        </p:nvSpPr>
        <p:spPr>
          <a:xfrm>
            <a:off x="389465" y="1249591"/>
            <a:ext cx="8297333" cy="646331"/>
          </a:xfrm>
          <a:prstGeom prst="rect">
            <a:avLst/>
          </a:prstGeom>
          <a:noFill/>
        </p:spPr>
        <p:txBody>
          <a:bodyPr wrap="square" rtlCol="0">
            <a:spAutoFit/>
          </a:bodyPr>
          <a:lstStyle/>
          <a:p>
            <a:r>
              <a:rPr lang="en-US" dirty="0"/>
              <a:t>This Training will focus on Overhead and Drip Systems that are commonly used in the Nursery and Landscape Industry.</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6338" y="1811313"/>
            <a:ext cx="2134965" cy="142331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624" y="3561794"/>
            <a:ext cx="2153147" cy="14354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156" y="5286636"/>
            <a:ext cx="2153147" cy="1435431"/>
          </a:xfrm>
          <a:prstGeom prst="rect">
            <a:avLst/>
          </a:prstGeom>
        </p:spPr>
      </p:pic>
    </p:spTree>
    <p:extLst>
      <p:ext uri="{BB962C8B-B14F-4D97-AF65-F5344CB8AC3E}">
        <p14:creationId xmlns:p14="http://schemas.microsoft.com/office/powerpoint/2010/main" val="7357296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F039-B4C4-F346-A1E2-1FEC88216219}"/>
              </a:ext>
            </a:extLst>
          </p:cNvPr>
          <p:cNvSpPr>
            <a:spLocks noGrp="1"/>
          </p:cNvSpPr>
          <p:nvPr>
            <p:ph type="ctrTitle"/>
          </p:nvPr>
        </p:nvSpPr>
        <p:spPr/>
        <p:txBody>
          <a:bodyPr/>
          <a:lstStyle/>
          <a:p>
            <a:r>
              <a:rPr lang="en-US" dirty="0">
                <a:solidFill>
                  <a:schemeClr val="tx1"/>
                </a:solidFill>
              </a:rPr>
              <a:t>Drip Irrigation</a:t>
            </a:r>
            <a:br>
              <a:rPr lang="en-US"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102B114A-AC6A-244D-9799-C5468E513AEF}"/>
              </a:ext>
            </a:extLst>
          </p:cNvPr>
          <p:cNvSpPr>
            <a:spLocks noGrp="1"/>
          </p:cNvSpPr>
          <p:nvPr>
            <p:ph type="subTitle" idx="1"/>
          </p:nvPr>
        </p:nvSpPr>
        <p:spPr/>
        <p:txBody>
          <a:bodyPr>
            <a:normAutofit fontScale="92500"/>
          </a:bodyPr>
          <a:lstStyle/>
          <a:p>
            <a:endParaRPr lang="en-US" b="1" dirty="0"/>
          </a:p>
          <a:p>
            <a:r>
              <a:rPr lang="en-US" dirty="0">
                <a:solidFill>
                  <a:schemeClr val="tx1"/>
                </a:solidFill>
              </a:rPr>
              <a:t>This system is good for a small yard or for watering individual plants.</a:t>
            </a:r>
          </a:p>
          <a:p>
            <a:endParaRPr lang="en-US" dirty="0"/>
          </a:p>
        </p:txBody>
      </p:sp>
      <p:pic>
        <p:nvPicPr>
          <p:cNvPr id="5" name="Picture Placeholder 4">
            <a:extLst>
              <a:ext uri="{FF2B5EF4-FFF2-40B4-BE49-F238E27FC236}">
                <a16:creationId xmlns:a16="http://schemas.microsoft.com/office/drawing/2014/main" id="{AD444E5B-7837-AA4F-8835-8B0A7BE8712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720540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AF4BB5-E50C-7C48-80AF-D4D9363D4BC6}"/>
              </a:ext>
            </a:extLst>
          </p:cNvPr>
          <p:cNvSpPr>
            <a:spLocks noGrp="1"/>
          </p:cNvSpPr>
          <p:nvPr>
            <p:ph type="subTitle" idx="1"/>
          </p:nvPr>
        </p:nvSpPr>
        <p:spPr>
          <a:xfrm>
            <a:off x="4410776" y="318052"/>
            <a:ext cx="4184583" cy="6152322"/>
          </a:xfrm>
        </p:spPr>
        <p:txBody>
          <a:bodyPr/>
          <a:lstStyle/>
          <a:p>
            <a:r>
              <a:rPr lang="en-US" sz="2400" dirty="0">
                <a:solidFill>
                  <a:schemeClr val="tx1"/>
                </a:solidFill>
              </a:rPr>
              <a:t>Drip irrigation is highly effective at supplying one to four gallons of water per hour directly to the soil.</a:t>
            </a:r>
          </a:p>
          <a:p>
            <a:endParaRPr lang="en-US" sz="2400" dirty="0">
              <a:solidFill>
                <a:schemeClr val="tx1"/>
              </a:solidFill>
            </a:endParaRPr>
          </a:p>
          <a:p>
            <a:r>
              <a:rPr lang="en-US" sz="2400" dirty="0">
                <a:solidFill>
                  <a:schemeClr val="tx1"/>
                </a:solidFill>
              </a:rPr>
              <a:t>The advantage of drip irrigation over sprinklers is that there is little water loss due to evaporation or runoff.</a:t>
            </a:r>
          </a:p>
          <a:p>
            <a:endParaRPr lang="en-US" sz="2400" dirty="0">
              <a:solidFill>
                <a:schemeClr val="tx1"/>
              </a:solidFill>
            </a:endParaRPr>
          </a:p>
          <a:p>
            <a:r>
              <a:rPr lang="en-US" sz="2400" dirty="0">
                <a:solidFill>
                  <a:schemeClr val="tx1"/>
                </a:solidFill>
              </a:rPr>
              <a:t>It’s particularly good for mulched areas because it can directly soak the soil without washing away the mulch.</a:t>
            </a:r>
          </a:p>
          <a:p>
            <a:endParaRPr lang="en-US" dirty="0">
              <a:solidFill>
                <a:schemeClr val="tx1"/>
              </a:solidFill>
            </a:endParaRPr>
          </a:p>
        </p:txBody>
      </p:sp>
      <p:pic>
        <p:nvPicPr>
          <p:cNvPr id="5" name="Picture Placeholder 4">
            <a:extLst>
              <a:ext uri="{FF2B5EF4-FFF2-40B4-BE49-F238E27FC236}">
                <a16:creationId xmlns:a16="http://schemas.microsoft.com/office/drawing/2014/main" id="{470E3D72-25C1-DF43-909D-8CE446D64933}"/>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81764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791B0444-0F3D-AA4C-A396-A767758FFA52}"/>
              </a:ext>
            </a:extLst>
          </p:cNvPr>
          <p:cNvSpPr>
            <a:spLocks noGrp="1" noChangeArrowheads="1"/>
          </p:cNvSpPr>
          <p:nvPr>
            <p:ph type="body" idx="1"/>
          </p:nvPr>
        </p:nvSpPr>
        <p:spPr>
          <a:xfrm>
            <a:off x="4015409" y="702733"/>
            <a:ext cx="4789924" cy="6026058"/>
          </a:xfrm>
        </p:spPr>
        <p:txBody>
          <a:bodyPr>
            <a:normAutofit/>
          </a:bodyPr>
          <a:lstStyle/>
          <a:p>
            <a:pPr algn="ctr">
              <a:buFontTx/>
              <a:buNone/>
            </a:pPr>
            <a:r>
              <a:rPr lang="en-US" altLang="en-US" sz="3200" dirty="0"/>
              <a:t>Drip Limitations</a:t>
            </a:r>
          </a:p>
          <a:p>
            <a:pPr algn="ctr">
              <a:buFontTx/>
              <a:buNone/>
            </a:pPr>
            <a:endParaRPr lang="en-US" altLang="en-US" dirty="0"/>
          </a:p>
          <a:p>
            <a:r>
              <a:rPr lang="en-US" altLang="en-US" sz="2400" dirty="0"/>
              <a:t>Initial costs (for parts and time) </a:t>
            </a:r>
          </a:p>
          <a:p>
            <a:r>
              <a:rPr lang="en-US" altLang="en-US" sz="2400" dirty="0"/>
              <a:t>Maintenance required </a:t>
            </a:r>
          </a:p>
          <a:p>
            <a:pPr lvl="1"/>
            <a:r>
              <a:rPr lang="en-US" altLang="en-US" dirty="0"/>
              <a:t>Clogging</a:t>
            </a:r>
          </a:p>
          <a:p>
            <a:pPr lvl="1"/>
            <a:r>
              <a:rPr lang="en-US" altLang="en-US" dirty="0"/>
              <a:t>Rodent chewing</a:t>
            </a:r>
          </a:p>
          <a:p>
            <a:pPr lvl="1"/>
            <a:r>
              <a:rPr lang="en-US" altLang="en-US" dirty="0"/>
              <a:t>Cutting by shovels/implements</a:t>
            </a:r>
          </a:p>
          <a:p>
            <a:r>
              <a:rPr lang="en-US" altLang="en-US" sz="2400" dirty="0"/>
              <a:t>Limited coverage of root system</a:t>
            </a:r>
          </a:p>
          <a:p>
            <a:r>
              <a:rPr lang="en-US" altLang="en-US" sz="2400" dirty="0"/>
              <a:t>Difficult to see if its working without bending over and close inspection</a:t>
            </a:r>
          </a:p>
        </p:txBody>
      </p:sp>
      <p:pic>
        <p:nvPicPr>
          <p:cNvPr id="3" name="Picture 2">
            <a:extLst>
              <a:ext uri="{FF2B5EF4-FFF2-40B4-BE49-F238E27FC236}">
                <a16:creationId xmlns:a16="http://schemas.microsoft.com/office/drawing/2014/main" id="{6B01C85F-A0E9-C04F-9B11-D88F3EE127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053" y="795130"/>
            <a:ext cx="3327068" cy="4442792"/>
          </a:xfrm>
          <a:prstGeom prst="rect">
            <a:avLst/>
          </a:prstGeom>
        </p:spPr>
      </p:pic>
    </p:spTree>
    <p:extLst>
      <p:ext uri="{BB962C8B-B14F-4D97-AF65-F5344CB8AC3E}">
        <p14:creationId xmlns:p14="http://schemas.microsoft.com/office/powerpoint/2010/main" val="1777222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C1AD0D2-EAFD-5442-8971-97F20C3EA6C7}"/>
              </a:ext>
            </a:extLst>
          </p:cNvPr>
          <p:cNvSpPr>
            <a:spLocks noGrp="1" noChangeArrowheads="1"/>
          </p:cNvSpPr>
          <p:nvPr>
            <p:ph type="title"/>
          </p:nvPr>
        </p:nvSpPr>
        <p:spPr>
          <a:xfrm>
            <a:off x="377687" y="0"/>
            <a:ext cx="8229600" cy="1143000"/>
          </a:xfrm>
        </p:spPr>
        <p:txBody>
          <a:bodyPr/>
          <a:lstStyle/>
          <a:p>
            <a:r>
              <a:rPr lang="en-US" altLang="en-US" dirty="0">
                <a:solidFill>
                  <a:schemeClr val="tx1"/>
                </a:solidFill>
              </a:rPr>
              <a:t>Where is drip useful?</a:t>
            </a:r>
          </a:p>
        </p:txBody>
      </p:sp>
      <p:sp>
        <p:nvSpPr>
          <p:cNvPr id="38915" name="Rectangle 3">
            <a:extLst>
              <a:ext uri="{FF2B5EF4-FFF2-40B4-BE49-F238E27FC236}">
                <a16:creationId xmlns:a16="http://schemas.microsoft.com/office/drawing/2014/main" id="{B3FC557F-00C5-074C-802B-6E40E37567EA}"/>
              </a:ext>
            </a:extLst>
          </p:cNvPr>
          <p:cNvSpPr>
            <a:spLocks noGrp="1" noChangeArrowheads="1"/>
          </p:cNvSpPr>
          <p:nvPr>
            <p:ph type="body" idx="1"/>
          </p:nvPr>
        </p:nvSpPr>
        <p:spPr>
          <a:xfrm>
            <a:off x="732183" y="1143000"/>
            <a:ext cx="3429000" cy="4602163"/>
          </a:xfrm>
        </p:spPr>
        <p:txBody>
          <a:bodyPr>
            <a:normAutofit lnSpcReduction="10000"/>
          </a:bodyPr>
          <a:lstStyle/>
          <a:p>
            <a:r>
              <a:rPr lang="en-US" altLang="en-US" sz="1800" dirty="0"/>
              <a:t>Rose gardens	</a:t>
            </a:r>
          </a:p>
          <a:p>
            <a:r>
              <a:rPr lang="en-US" altLang="en-US" sz="1800" dirty="0"/>
              <a:t>Perennial garden</a:t>
            </a:r>
          </a:p>
          <a:p>
            <a:r>
              <a:rPr lang="en-US" altLang="en-US" sz="1800" dirty="0"/>
              <a:t>Shrub area</a:t>
            </a:r>
          </a:p>
          <a:p>
            <a:r>
              <a:rPr lang="en-US" altLang="en-US" sz="1800" dirty="0"/>
              <a:t>Vegetable garden</a:t>
            </a:r>
          </a:p>
          <a:p>
            <a:r>
              <a:rPr lang="en-US" altLang="en-US" sz="1800" dirty="0"/>
              <a:t>Ground cover</a:t>
            </a:r>
          </a:p>
          <a:p>
            <a:r>
              <a:rPr lang="en-US" altLang="en-US" sz="1800" dirty="0"/>
              <a:t>Orchards</a:t>
            </a:r>
          </a:p>
          <a:p>
            <a:r>
              <a:rPr lang="en-US" altLang="en-US" sz="1800" dirty="0"/>
              <a:t>Greenhouse</a:t>
            </a:r>
          </a:p>
          <a:p>
            <a:r>
              <a:rPr lang="en-US" altLang="en-US" sz="1800" dirty="0"/>
              <a:t>New trees</a:t>
            </a:r>
          </a:p>
          <a:p>
            <a:r>
              <a:rPr lang="en-US" altLang="en-US" sz="1800" dirty="0"/>
              <a:t>Native plants</a:t>
            </a:r>
          </a:p>
          <a:p>
            <a:r>
              <a:rPr lang="en-US" altLang="en-US" sz="1800" dirty="0"/>
              <a:t>Non-native plants</a:t>
            </a:r>
          </a:p>
          <a:p>
            <a:r>
              <a:rPr lang="en-US" altLang="en-US" sz="1800" dirty="0"/>
              <a:t>Sloped areas</a:t>
            </a:r>
          </a:p>
          <a:p>
            <a:r>
              <a:rPr lang="en-US" altLang="en-US" sz="1800" dirty="0"/>
              <a:t>Water features</a:t>
            </a:r>
          </a:p>
          <a:p>
            <a:r>
              <a:rPr lang="en-US" altLang="en-US" sz="1800" dirty="0"/>
              <a:t>Etc.</a:t>
            </a:r>
          </a:p>
          <a:p>
            <a:pPr>
              <a:buFontTx/>
              <a:buNone/>
            </a:pPr>
            <a:endParaRPr lang="en-US" altLang="en-US" sz="1800" dirty="0"/>
          </a:p>
          <a:p>
            <a:endParaRPr lang="en-US" altLang="en-US" dirty="0"/>
          </a:p>
        </p:txBody>
      </p:sp>
      <p:pic>
        <p:nvPicPr>
          <p:cNvPr id="38918" name="Picture 6" descr="IMG_3073">
            <a:extLst>
              <a:ext uri="{FF2B5EF4-FFF2-40B4-BE49-F238E27FC236}">
                <a16:creationId xmlns:a16="http://schemas.microsoft.com/office/drawing/2014/main" id="{8969EDE4-6FFC-FB4C-AC76-F6C5F5D67F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1550" y="1600200"/>
            <a:ext cx="3382963" cy="451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53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86831"/>
            <a:ext cx="8381999" cy="1325563"/>
          </a:xfrm>
        </p:spPr>
        <p:txBody>
          <a:bodyPr/>
          <a:lstStyle/>
          <a:p>
            <a:r>
              <a:rPr lang="en-US" dirty="0"/>
              <a:t>Pros and Cons of Drip Irrigation</a:t>
            </a:r>
          </a:p>
        </p:txBody>
      </p:sp>
      <p:sp>
        <p:nvSpPr>
          <p:cNvPr id="3" name="Text Placeholder 2"/>
          <p:cNvSpPr>
            <a:spLocks noGrp="1"/>
          </p:cNvSpPr>
          <p:nvPr>
            <p:ph type="body" sz="quarter" idx="10"/>
          </p:nvPr>
        </p:nvSpPr>
        <p:spPr>
          <a:xfrm>
            <a:off x="381000" y="1656521"/>
            <a:ext cx="8382000" cy="7011150"/>
          </a:xfrm>
        </p:spPr>
        <p:txBody>
          <a:bodyPr/>
          <a:lstStyle/>
          <a:p>
            <a:r>
              <a:rPr lang="en-US" dirty="0"/>
              <a:t>PROS</a:t>
            </a:r>
          </a:p>
          <a:p>
            <a:pPr lvl="1"/>
            <a:r>
              <a:rPr lang="en-US" dirty="0"/>
              <a:t>Efficient, plant specific water distribution</a:t>
            </a:r>
          </a:p>
          <a:p>
            <a:pPr lvl="1"/>
            <a:r>
              <a:rPr lang="en-US" dirty="0"/>
              <a:t>Root watering vs. wet foliage</a:t>
            </a:r>
          </a:p>
          <a:p>
            <a:pPr lvl="1"/>
            <a:r>
              <a:rPr lang="en-US" dirty="0"/>
              <a:t>Minimizes evaporation and drift</a:t>
            </a:r>
          </a:p>
          <a:p>
            <a:pPr lvl="1"/>
            <a:r>
              <a:rPr lang="en-US" dirty="0"/>
              <a:t>Above ground, less trenching</a:t>
            </a:r>
          </a:p>
          <a:p>
            <a:r>
              <a:rPr lang="en-US" dirty="0"/>
              <a:t>CONS</a:t>
            </a:r>
          </a:p>
          <a:p>
            <a:pPr lvl="1"/>
            <a:r>
              <a:rPr lang="en-US" dirty="0"/>
              <a:t>Not conducive to lawn areas</a:t>
            </a:r>
          </a:p>
          <a:p>
            <a:pPr lvl="1"/>
            <a:r>
              <a:rPr lang="en-US" dirty="0"/>
              <a:t>Maintenance – clogs, kinks, critters chewing</a:t>
            </a:r>
          </a:p>
          <a:p>
            <a:pPr lvl="1"/>
            <a:r>
              <a:rPr lang="en-US" dirty="0"/>
              <a:t>Cumbersome</a:t>
            </a:r>
          </a:p>
          <a:p>
            <a:pPr lvl="2"/>
            <a:endParaRPr lang="en-US" dirty="0"/>
          </a:p>
          <a:p>
            <a:pPr lvl="2"/>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71266141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F039-B4C4-F346-A1E2-1FEC88216219}"/>
              </a:ext>
            </a:extLst>
          </p:cNvPr>
          <p:cNvSpPr>
            <a:spLocks noGrp="1"/>
          </p:cNvSpPr>
          <p:nvPr>
            <p:ph type="ctrTitle"/>
          </p:nvPr>
        </p:nvSpPr>
        <p:spPr/>
        <p:txBody>
          <a:bodyPr/>
          <a:lstStyle/>
          <a:p>
            <a:r>
              <a:rPr lang="en-US" dirty="0">
                <a:solidFill>
                  <a:schemeClr val="tx1"/>
                </a:solidFill>
              </a:rPr>
              <a:t>Overhead Irrigation</a:t>
            </a:r>
            <a:br>
              <a:rPr lang="en-US"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102B114A-AC6A-244D-9799-C5468E513AEF}"/>
              </a:ext>
            </a:extLst>
          </p:cNvPr>
          <p:cNvSpPr>
            <a:spLocks noGrp="1"/>
          </p:cNvSpPr>
          <p:nvPr>
            <p:ph type="subTitle" idx="1"/>
          </p:nvPr>
        </p:nvSpPr>
        <p:spPr/>
        <p:txBody>
          <a:bodyPr>
            <a:normAutofit/>
          </a:bodyPr>
          <a:lstStyle/>
          <a:p>
            <a:endParaRPr lang="en-US" b="1" dirty="0"/>
          </a:p>
          <a:p>
            <a:r>
              <a:rPr lang="en-US" dirty="0" err="1">
                <a:solidFill>
                  <a:schemeClr val="tx1"/>
                </a:solidFill>
              </a:rPr>
              <a:t>xxxxxxxx</a:t>
            </a:r>
            <a:endParaRPr lang="en-US" dirty="0">
              <a:solidFill>
                <a:schemeClr val="tx1"/>
              </a:solidFill>
            </a:endParaRPr>
          </a:p>
          <a:p>
            <a:endParaRPr lang="en-US" dirty="0"/>
          </a:p>
        </p:txBody>
      </p:sp>
      <p:pic>
        <p:nvPicPr>
          <p:cNvPr id="6" name="Picture Placeholder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416703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2344-4CB4-1642-9022-814F63F75FC2}"/>
              </a:ext>
            </a:extLst>
          </p:cNvPr>
          <p:cNvSpPr>
            <a:spLocks noGrp="1"/>
          </p:cNvSpPr>
          <p:nvPr>
            <p:ph type="ctrTitle"/>
          </p:nvPr>
        </p:nvSpPr>
        <p:spPr>
          <a:xfrm>
            <a:off x="4410776" y="29059"/>
            <a:ext cx="4184583" cy="2387600"/>
          </a:xfrm>
        </p:spPr>
        <p:txBody>
          <a:bodyPr/>
          <a:lstStyle/>
          <a:p>
            <a:r>
              <a:rPr lang="en-US" dirty="0"/>
              <a:t>Sprinkler Systems</a:t>
            </a:r>
            <a:br>
              <a:rPr lang="en-US" dirty="0"/>
            </a:br>
            <a:endParaRPr lang="en-US" dirty="0"/>
          </a:p>
        </p:txBody>
      </p:sp>
      <p:sp>
        <p:nvSpPr>
          <p:cNvPr id="3" name="Subtitle 2">
            <a:extLst>
              <a:ext uri="{FF2B5EF4-FFF2-40B4-BE49-F238E27FC236}">
                <a16:creationId xmlns:a16="http://schemas.microsoft.com/office/drawing/2014/main" id="{2F529CA0-BE20-1B46-A06B-ABD5E8CC0C36}"/>
              </a:ext>
            </a:extLst>
          </p:cNvPr>
          <p:cNvSpPr>
            <a:spLocks noGrp="1"/>
          </p:cNvSpPr>
          <p:nvPr>
            <p:ph type="subTitle" idx="1"/>
          </p:nvPr>
        </p:nvSpPr>
        <p:spPr>
          <a:xfrm>
            <a:off x="4410776" y="1878495"/>
            <a:ext cx="4184583" cy="4373217"/>
          </a:xfrm>
        </p:spPr>
        <p:txBody>
          <a:bodyPr>
            <a:normAutofit/>
          </a:bodyPr>
          <a:lstStyle/>
          <a:p>
            <a:endParaRPr lang="en-US" b="1" dirty="0">
              <a:solidFill>
                <a:schemeClr val="tx1"/>
              </a:solidFill>
            </a:endParaRPr>
          </a:p>
          <a:p>
            <a:r>
              <a:rPr lang="en-US" dirty="0">
                <a:solidFill>
                  <a:schemeClr val="tx1"/>
                </a:solidFill>
              </a:rPr>
              <a:t>Sprinklers can cover large areas.</a:t>
            </a:r>
          </a:p>
          <a:p>
            <a:endParaRPr lang="en-US" dirty="0">
              <a:solidFill>
                <a:schemeClr val="tx1"/>
              </a:solidFill>
            </a:endParaRPr>
          </a:p>
          <a:p>
            <a:r>
              <a:rPr lang="en-US" dirty="0">
                <a:solidFill>
                  <a:schemeClr val="tx1"/>
                </a:solidFill>
              </a:rPr>
              <a:t>Automatic sprinkler systems offer the benefit of programmable controllers.</a:t>
            </a:r>
          </a:p>
        </p:txBody>
      </p:sp>
      <p:pic>
        <p:nvPicPr>
          <p:cNvPr id="8" name="Picture Placeholder 7">
            <a:extLst>
              <a:ext uri="{FF2B5EF4-FFF2-40B4-BE49-F238E27FC236}">
                <a16:creationId xmlns:a16="http://schemas.microsoft.com/office/drawing/2014/main" id="{EF4CF16F-BE1F-9D4E-8CB2-22D40E47132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774359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258417"/>
            <a:ext cx="9144000" cy="1329595"/>
          </a:xfrm>
        </p:spPr>
        <p:txBody>
          <a:bodyPr>
            <a:normAutofit/>
          </a:bodyPr>
          <a:lstStyle/>
          <a:p>
            <a:pPr algn="r"/>
            <a:r>
              <a:rPr lang="en-US" sz="4000" dirty="0"/>
              <a:t>Pros and Cons of Overhead Irrigation</a:t>
            </a:r>
          </a:p>
        </p:txBody>
      </p:sp>
      <p:sp>
        <p:nvSpPr>
          <p:cNvPr id="3" name="Text Placeholder 2"/>
          <p:cNvSpPr>
            <a:spLocks noGrp="1"/>
          </p:cNvSpPr>
          <p:nvPr>
            <p:ph type="body" sz="quarter" idx="10"/>
          </p:nvPr>
        </p:nvSpPr>
        <p:spPr>
          <a:xfrm>
            <a:off x="381000" y="990600"/>
            <a:ext cx="8382000" cy="7872924"/>
          </a:xfrm>
        </p:spPr>
        <p:txBody>
          <a:bodyPr/>
          <a:lstStyle/>
          <a:p>
            <a:r>
              <a:rPr lang="en-US" dirty="0"/>
              <a:t>PROS</a:t>
            </a:r>
          </a:p>
          <a:p>
            <a:pPr lvl="1"/>
            <a:r>
              <a:rPr lang="en-US" dirty="0"/>
              <a:t>Large area coverage using minimal equipment</a:t>
            </a:r>
          </a:p>
          <a:p>
            <a:pPr lvl="1"/>
            <a:r>
              <a:rPr lang="en-US" dirty="0"/>
              <a:t>Even distribution</a:t>
            </a:r>
          </a:p>
          <a:p>
            <a:pPr lvl="1"/>
            <a:r>
              <a:rPr lang="en-US" dirty="0"/>
              <a:t>Low maintenance </a:t>
            </a:r>
          </a:p>
          <a:p>
            <a:pPr lvl="1"/>
            <a:r>
              <a:rPr lang="en-US" dirty="0"/>
              <a:t>Excellent for lawn areas</a:t>
            </a:r>
          </a:p>
          <a:p>
            <a:r>
              <a:rPr lang="en-US" dirty="0"/>
              <a:t>CONS</a:t>
            </a:r>
          </a:p>
          <a:p>
            <a:pPr lvl="1"/>
            <a:r>
              <a:rPr lang="en-US" dirty="0"/>
              <a:t>Coverage is not plant specific</a:t>
            </a:r>
          </a:p>
          <a:p>
            <a:pPr lvl="1"/>
            <a:r>
              <a:rPr lang="en-US" dirty="0"/>
              <a:t>Not easily adapted to patchy, irregular shapes with islands, pavements, and obstacles.</a:t>
            </a:r>
          </a:p>
          <a:p>
            <a:pPr lvl="1"/>
            <a:r>
              <a:rPr lang="en-US" dirty="0"/>
              <a:t>Drift, evaporation, runoff</a:t>
            </a:r>
          </a:p>
          <a:p>
            <a:pPr lvl="1"/>
            <a:r>
              <a:rPr lang="en-US" dirty="0"/>
              <a:t>Wet foliage, disease potential</a:t>
            </a:r>
          </a:p>
          <a:p>
            <a:pPr lvl="2"/>
            <a:endParaRPr lang="en-US" dirty="0"/>
          </a:p>
          <a:p>
            <a:pPr lvl="2"/>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6858815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6E70-3C12-134E-AF6E-3756DB436924}"/>
              </a:ext>
            </a:extLst>
          </p:cNvPr>
          <p:cNvSpPr>
            <a:spLocks noGrp="1"/>
          </p:cNvSpPr>
          <p:nvPr>
            <p:ph type="title"/>
          </p:nvPr>
        </p:nvSpPr>
        <p:spPr/>
        <p:txBody>
          <a:bodyPr/>
          <a:lstStyle/>
          <a:p>
            <a:r>
              <a:rPr lang="en-US" dirty="0"/>
              <a:t>Industry Scope</a:t>
            </a:r>
          </a:p>
        </p:txBody>
      </p:sp>
      <p:sp>
        <p:nvSpPr>
          <p:cNvPr id="3" name="Content Placeholder 2">
            <a:extLst>
              <a:ext uri="{FF2B5EF4-FFF2-40B4-BE49-F238E27FC236}">
                <a16:creationId xmlns:a16="http://schemas.microsoft.com/office/drawing/2014/main" id="{5A50D998-9600-8245-88AE-4AFDC356471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7895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482320"/>
            <a:ext cx="5078186" cy="1325563"/>
          </a:xfrm>
        </p:spPr>
        <p:txBody>
          <a:bodyPr/>
          <a:lstStyle/>
          <a:p>
            <a:pPr algn="ctr"/>
            <a:r>
              <a:rPr lang="en-US" b="1" dirty="0"/>
              <a:t>Water Source/Point of Connection</a:t>
            </a:r>
          </a:p>
        </p:txBody>
      </p:sp>
      <p:sp>
        <p:nvSpPr>
          <p:cNvPr id="3" name="Text Placeholder 2"/>
          <p:cNvSpPr>
            <a:spLocks noGrp="1"/>
          </p:cNvSpPr>
          <p:nvPr>
            <p:ph type="body" sz="quarter" idx="10"/>
          </p:nvPr>
        </p:nvSpPr>
        <p:spPr>
          <a:xfrm>
            <a:off x="1050471" y="2734166"/>
            <a:ext cx="8382000" cy="2585323"/>
          </a:xfrm>
        </p:spPr>
        <p:txBody>
          <a:bodyPr>
            <a:normAutofit lnSpcReduction="10000"/>
          </a:bodyPr>
          <a:lstStyle/>
          <a:p>
            <a:r>
              <a:rPr lang="en-US" sz="4000" dirty="0"/>
              <a:t>Municipal/Public Water Source</a:t>
            </a:r>
          </a:p>
          <a:p>
            <a:r>
              <a:rPr lang="en-US" sz="4000" dirty="0"/>
              <a:t>Private Well or Body of Water</a:t>
            </a:r>
          </a:p>
          <a:p>
            <a:r>
              <a:rPr lang="en-US" sz="4000" dirty="0"/>
              <a:t>Rainwater Harvest</a:t>
            </a:r>
          </a:p>
          <a:p>
            <a:r>
              <a:rPr lang="en-US" sz="4000" dirty="0"/>
              <a:t>Greywater</a:t>
            </a:r>
          </a:p>
        </p:txBody>
      </p:sp>
    </p:spTree>
    <p:extLst>
      <p:ext uri="{BB962C8B-B14F-4D97-AF65-F5344CB8AC3E}">
        <p14:creationId xmlns:p14="http://schemas.microsoft.com/office/powerpoint/2010/main" val="7437283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610600" cy="1218795"/>
          </a:xfrm>
        </p:spPr>
        <p:txBody>
          <a:bodyPr/>
          <a:lstStyle/>
          <a:p>
            <a:r>
              <a:rPr lang="en-US" sz="4400" dirty="0"/>
              <a:t>Sample Connection: Public Water Supply</a:t>
            </a:r>
          </a:p>
        </p:txBody>
      </p:sp>
      <p:sp>
        <p:nvSpPr>
          <p:cNvPr id="3" name="Rectangle 2"/>
          <p:cNvSpPr/>
          <p:nvPr/>
        </p:nvSpPr>
        <p:spPr bwMode="auto">
          <a:xfrm>
            <a:off x="381000" y="1262604"/>
            <a:ext cx="8305800" cy="567564"/>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Rectangle 5"/>
          <p:cNvSpPr/>
          <p:nvPr/>
        </p:nvSpPr>
        <p:spPr bwMode="auto">
          <a:xfrm>
            <a:off x="1774062" y="1794603"/>
            <a:ext cx="152158" cy="4834797"/>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2084648" y="1353141"/>
            <a:ext cx="3124200" cy="369332"/>
          </a:xfrm>
          <a:prstGeom prst="rect">
            <a:avLst/>
          </a:prstGeom>
          <a:noFill/>
        </p:spPr>
        <p:txBody>
          <a:bodyPr wrap="square" rtlCol="0">
            <a:spAutoFit/>
          </a:bodyPr>
          <a:lstStyle/>
          <a:p>
            <a:r>
              <a:rPr lang="en-US" dirty="0">
                <a:solidFill>
                  <a:srgbClr val="FFFFFF"/>
                </a:solidFill>
              </a:rPr>
              <a:t>Public Water Main</a:t>
            </a:r>
          </a:p>
        </p:txBody>
      </p:sp>
      <p:sp>
        <p:nvSpPr>
          <p:cNvPr id="8" name="TextBox 7"/>
          <p:cNvSpPr txBox="1"/>
          <p:nvPr/>
        </p:nvSpPr>
        <p:spPr>
          <a:xfrm>
            <a:off x="2078620" y="2012283"/>
            <a:ext cx="3124200" cy="369332"/>
          </a:xfrm>
          <a:prstGeom prst="rect">
            <a:avLst/>
          </a:prstGeom>
          <a:noFill/>
        </p:spPr>
        <p:txBody>
          <a:bodyPr wrap="square" rtlCol="0">
            <a:spAutoFit/>
          </a:bodyPr>
          <a:lstStyle/>
          <a:p>
            <a:r>
              <a:rPr lang="en-US" dirty="0">
                <a:solidFill>
                  <a:srgbClr val="FFFFFF"/>
                </a:solidFill>
              </a:rPr>
              <a:t>Tap Line</a:t>
            </a:r>
          </a:p>
        </p:txBody>
      </p:sp>
      <p:sp>
        <p:nvSpPr>
          <p:cNvPr id="9" name="Oval 8"/>
          <p:cNvSpPr/>
          <p:nvPr/>
        </p:nvSpPr>
        <p:spPr bwMode="auto">
          <a:xfrm>
            <a:off x="1611292" y="2533456"/>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TextBox 9"/>
          <p:cNvSpPr txBox="1"/>
          <p:nvPr/>
        </p:nvSpPr>
        <p:spPr>
          <a:xfrm>
            <a:off x="2144692" y="2577390"/>
            <a:ext cx="3124200" cy="369332"/>
          </a:xfrm>
          <a:prstGeom prst="rect">
            <a:avLst/>
          </a:prstGeom>
          <a:noFill/>
        </p:spPr>
        <p:txBody>
          <a:bodyPr wrap="square" rtlCol="0">
            <a:spAutoFit/>
          </a:bodyPr>
          <a:lstStyle/>
          <a:p>
            <a:r>
              <a:rPr lang="en-US" dirty="0">
                <a:solidFill>
                  <a:srgbClr val="FFFFFF"/>
                </a:solidFill>
              </a:rPr>
              <a:t>Shut Off Valve</a:t>
            </a:r>
          </a:p>
        </p:txBody>
      </p:sp>
      <p:sp>
        <p:nvSpPr>
          <p:cNvPr id="11" name="Rounded Rectangle 10"/>
          <p:cNvSpPr/>
          <p:nvPr/>
        </p:nvSpPr>
        <p:spPr bwMode="auto">
          <a:xfrm>
            <a:off x="1534610" y="3212627"/>
            <a:ext cx="609600" cy="762000"/>
          </a:xfrm>
          <a:prstGeom prst="roundRect">
            <a:avLst/>
          </a:prstGeom>
          <a:gradFill>
            <a:gsLst>
              <a:gs pos="0">
                <a:schemeClr val="accent2">
                  <a:shade val="15000"/>
                  <a:satMod val="180000"/>
                  <a:lumMod val="95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TextBox 11"/>
          <p:cNvSpPr txBox="1"/>
          <p:nvPr/>
        </p:nvSpPr>
        <p:spPr>
          <a:xfrm>
            <a:off x="2285518" y="3408961"/>
            <a:ext cx="3124200" cy="369332"/>
          </a:xfrm>
          <a:prstGeom prst="rect">
            <a:avLst/>
          </a:prstGeom>
          <a:noFill/>
        </p:spPr>
        <p:txBody>
          <a:bodyPr wrap="square" rtlCol="0">
            <a:spAutoFit/>
          </a:bodyPr>
          <a:lstStyle/>
          <a:p>
            <a:r>
              <a:rPr lang="en-US" dirty="0">
                <a:solidFill>
                  <a:srgbClr val="FFFFFF"/>
                </a:solidFill>
              </a:rPr>
              <a:t>Water Meter</a:t>
            </a:r>
          </a:p>
        </p:txBody>
      </p:sp>
      <p:sp>
        <p:nvSpPr>
          <p:cNvPr id="13" name="Rectangle 12"/>
          <p:cNvSpPr/>
          <p:nvPr/>
        </p:nvSpPr>
        <p:spPr bwMode="auto">
          <a:xfrm>
            <a:off x="1926220" y="5079834"/>
            <a:ext cx="3198953" cy="16752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TextBox 13"/>
          <p:cNvSpPr txBox="1"/>
          <p:nvPr/>
        </p:nvSpPr>
        <p:spPr>
          <a:xfrm>
            <a:off x="3872123" y="4209670"/>
            <a:ext cx="4942390" cy="369332"/>
          </a:xfrm>
          <a:prstGeom prst="rect">
            <a:avLst/>
          </a:prstGeom>
          <a:noFill/>
        </p:spPr>
        <p:txBody>
          <a:bodyPr wrap="square" rtlCol="0">
            <a:spAutoFit/>
          </a:bodyPr>
          <a:lstStyle/>
          <a:p>
            <a:r>
              <a:rPr lang="en-US" dirty="0">
                <a:solidFill>
                  <a:srgbClr val="FFFFFF"/>
                </a:solidFill>
              </a:rPr>
              <a:t>Backflow </a:t>
            </a:r>
            <a:r>
              <a:rPr lang="en-US">
                <a:solidFill>
                  <a:srgbClr val="FFFFFF"/>
                </a:solidFill>
              </a:rPr>
              <a:t>Prevention Device (Example: RPZ or DCV)</a:t>
            </a:r>
            <a:endParaRPr lang="en-US" dirty="0">
              <a:solidFill>
                <a:srgbClr val="FFFFFF"/>
              </a:solidFill>
            </a:endParaRPr>
          </a:p>
        </p:txBody>
      </p:sp>
      <p:sp>
        <p:nvSpPr>
          <p:cNvPr id="15" name="Triangle 14"/>
          <p:cNvSpPr/>
          <p:nvPr/>
        </p:nvSpPr>
        <p:spPr bwMode="auto">
          <a:xfrm rot="5400000">
            <a:off x="2949195" y="4963317"/>
            <a:ext cx="631784" cy="359656"/>
          </a:xfrm>
          <a:prstGeom prst="triangl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Triangle 15"/>
          <p:cNvSpPr/>
          <p:nvPr/>
        </p:nvSpPr>
        <p:spPr bwMode="auto">
          <a:xfrm rot="16200000">
            <a:off x="3276358" y="4966997"/>
            <a:ext cx="631784" cy="359656"/>
          </a:xfrm>
          <a:prstGeom prst="triangl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8" name="Straight Connector 17"/>
          <p:cNvCxnSpPr>
            <a:endCxn id="8" idx="1"/>
          </p:cNvCxnSpPr>
          <p:nvPr/>
        </p:nvCxnSpPr>
        <p:spPr>
          <a:xfrm>
            <a:off x="1839410" y="2196949"/>
            <a:ext cx="239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59015" y="2727020"/>
            <a:ext cx="239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71869" y="3607035"/>
            <a:ext cx="239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4" idx="1"/>
          </p:cNvCxnSpPr>
          <p:nvPr/>
        </p:nvCxnSpPr>
        <p:spPr>
          <a:xfrm flipV="1">
            <a:off x="3318647" y="4394336"/>
            <a:ext cx="553476" cy="75051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78620" y="6095814"/>
            <a:ext cx="3124200" cy="369332"/>
          </a:xfrm>
          <a:prstGeom prst="rect">
            <a:avLst/>
          </a:prstGeom>
          <a:noFill/>
        </p:spPr>
        <p:txBody>
          <a:bodyPr wrap="square" rtlCol="0">
            <a:spAutoFit/>
          </a:bodyPr>
          <a:lstStyle/>
          <a:p>
            <a:r>
              <a:rPr lang="en-US" dirty="0">
                <a:solidFill>
                  <a:srgbClr val="FFFFFF"/>
                </a:solidFill>
              </a:rPr>
              <a:t>Supply Line to Residence</a:t>
            </a:r>
          </a:p>
        </p:txBody>
      </p:sp>
      <p:cxnSp>
        <p:nvCxnSpPr>
          <p:cNvPr id="23" name="Straight Connector 22"/>
          <p:cNvCxnSpPr/>
          <p:nvPr/>
        </p:nvCxnSpPr>
        <p:spPr>
          <a:xfrm>
            <a:off x="1864971" y="6293888"/>
            <a:ext cx="23921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2374259" y="4957079"/>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5" name="TextBox 24"/>
          <p:cNvSpPr txBox="1"/>
          <p:nvPr/>
        </p:nvSpPr>
        <p:spPr>
          <a:xfrm>
            <a:off x="3261015" y="3858506"/>
            <a:ext cx="3124200" cy="369332"/>
          </a:xfrm>
          <a:prstGeom prst="rect">
            <a:avLst/>
          </a:prstGeom>
          <a:noFill/>
        </p:spPr>
        <p:txBody>
          <a:bodyPr wrap="square" rtlCol="0">
            <a:spAutoFit/>
          </a:bodyPr>
          <a:lstStyle/>
          <a:p>
            <a:r>
              <a:rPr lang="en-US" dirty="0">
                <a:solidFill>
                  <a:srgbClr val="FFFFFF"/>
                </a:solidFill>
              </a:rPr>
              <a:t>Shut Off/Isolation Valve</a:t>
            </a:r>
          </a:p>
        </p:txBody>
      </p:sp>
      <p:cxnSp>
        <p:nvCxnSpPr>
          <p:cNvPr id="26" name="Straight Connector 25"/>
          <p:cNvCxnSpPr>
            <a:endCxn id="25" idx="1"/>
          </p:cNvCxnSpPr>
          <p:nvPr/>
        </p:nvCxnSpPr>
        <p:spPr>
          <a:xfrm flipV="1">
            <a:off x="2582146" y="4043172"/>
            <a:ext cx="678869" cy="103873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32299" y="5751048"/>
            <a:ext cx="3124200" cy="369332"/>
          </a:xfrm>
          <a:prstGeom prst="rect">
            <a:avLst/>
          </a:prstGeom>
          <a:noFill/>
        </p:spPr>
        <p:txBody>
          <a:bodyPr wrap="square" rtlCol="0">
            <a:spAutoFit/>
          </a:bodyPr>
          <a:lstStyle/>
          <a:p>
            <a:r>
              <a:rPr lang="en-US" dirty="0">
                <a:solidFill>
                  <a:srgbClr val="FFFFFF"/>
                </a:solidFill>
              </a:rPr>
              <a:t>Irrigation Supply Line</a:t>
            </a:r>
          </a:p>
        </p:txBody>
      </p:sp>
      <p:cxnSp>
        <p:nvCxnSpPr>
          <p:cNvPr id="29" name="Straight Connector 28"/>
          <p:cNvCxnSpPr/>
          <p:nvPr/>
        </p:nvCxnSpPr>
        <p:spPr>
          <a:xfrm>
            <a:off x="2144210" y="5174861"/>
            <a:ext cx="213650" cy="774261"/>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ctangle 43"/>
          <p:cNvSpPr/>
          <p:nvPr/>
        </p:nvSpPr>
        <p:spPr bwMode="auto">
          <a:xfrm>
            <a:off x="5125174" y="5082055"/>
            <a:ext cx="700600" cy="196649"/>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8" name="Rectangle 47"/>
          <p:cNvSpPr/>
          <p:nvPr/>
        </p:nvSpPr>
        <p:spPr bwMode="auto">
          <a:xfrm rot="5400000">
            <a:off x="5152287" y="5753320"/>
            <a:ext cx="1480811" cy="133839"/>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9" name="Rectangle 48"/>
          <p:cNvSpPr/>
          <p:nvPr/>
        </p:nvSpPr>
        <p:spPr bwMode="auto">
          <a:xfrm>
            <a:off x="5959612" y="5380294"/>
            <a:ext cx="2913367" cy="123735"/>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7" name="Oval 46"/>
          <p:cNvSpPr/>
          <p:nvPr/>
        </p:nvSpPr>
        <p:spPr bwMode="auto">
          <a:xfrm>
            <a:off x="6351459" y="5185679"/>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0" name="Rectangle 49"/>
          <p:cNvSpPr/>
          <p:nvPr/>
        </p:nvSpPr>
        <p:spPr bwMode="auto">
          <a:xfrm>
            <a:off x="5959612" y="5913998"/>
            <a:ext cx="2913367" cy="13737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1" name="Oval 50"/>
          <p:cNvSpPr/>
          <p:nvPr/>
        </p:nvSpPr>
        <p:spPr bwMode="auto">
          <a:xfrm>
            <a:off x="6351459" y="5719383"/>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2" name="Rectangle 51"/>
          <p:cNvSpPr/>
          <p:nvPr/>
        </p:nvSpPr>
        <p:spPr bwMode="auto">
          <a:xfrm>
            <a:off x="5903420" y="6447702"/>
            <a:ext cx="2969559" cy="137165"/>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3" name="Oval 52"/>
          <p:cNvSpPr/>
          <p:nvPr/>
        </p:nvSpPr>
        <p:spPr bwMode="auto">
          <a:xfrm>
            <a:off x="6351459" y="6253087"/>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4" name="TextBox 53"/>
          <p:cNvSpPr txBox="1"/>
          <p:nvPr/>
        </p:nvSpPr>
        <p:spPr>
          <a:xfrm>
            <a:off x="7590154" y="5050035"/>
            <a:ext cx="942047" cy="369332"/>
          </a:xfrm>
          <a:prstGeom prst="rect">
            <a:avLst/>
          </a:prstGeom>
          <a:noFill/>
        </p:spPr>
        <p:txBody>
          <a:bodyPr wrap="square" rtlCol="0">
            <a:spAutoFit/>
          </a:bodyPr>
          <a:lstStyle/>
          <a:p>
            <a:r>
              <a:rPr lang="en-US" dirty="0">
                <a:solidFill>
                  <a:srgbClr val="FFFFFF"/>
                </a:solidFill>
              </a:rPr>
              <a:t>Zone 1</a:t>
            </a:r>
          </a:p>
        </p:txBody>
      </p:sp>
      <p:sp>
        <p:nvSpPr>
          <p:cNvPr id="55" name="TextBox 54"/>
          <p:cNvSpPr txBox="1"/>
          <p:nvPr/>
        </p:nvSpPr>
        <p:spPr>
          <a:xfrm>
            <a:off x="7568291" y="5600154"/>
            <a:ext cx="942047" cy="369332"/>
          </a:xfrm>
          <a:prstGeom prst="rect">
            <a:avLst/>
          </a:prstGeom>
          <a:noFill/>
        </p:spPr>
        <p:txBody>
          <a:bodyPr wrap="square" rtlCol="0">
            <a:spAutoFit/>
          </a:bodyPr>
          <a:lstStyle/>
          <a:p>
            <a:r>
              <a:rPr lang="en-US" dirty="0">
                <a:solidFill>
                  <a:srgbClr val="FFFFFF"/>
                </a:solidFill>
              </a:rPr>
              <a:t>Zone 2</a:t>
            </a:r>
          </a:p>
        </p:txBody>
      </p:sp>
      <p:sp>
        <p:nvSpPr>
          <p:cNvPr id="56" name="TextBox 55"/>
          <p:cNvSpPr txBox="1"/>
          <p:nvPr/>
        </p:nvSpPr>
        <p:spPr>
          <a:xfrm>
            <a:off x="7556716" y="6117141"/>
            <a:ext cx="942047" cy="369332"/>
          </a:xfrm>
          <a:prstGeom prst="rect">
            <a:avLst/>
          </a:prstGeom>
          <a:noFill/>
        </p:spPr>
        <p:txBody>
          <a:bodyPr wrap="square" rtlCol="0">
            <a:spAutoFit/>
          </a:bodyPr>
          <a:lstStyle/>
          <a:p>
            <a:r>
              <a:rPr lang="en-US" dirty="0">
                <a:solidFill>
                  <a:srgbClr val="FFFFFF"/>
                </a:solidFill>
              </a:rPr>
              <a:t>Zone 3</a:t>
            </a:r>
          </a:p>
        </p:txBody>
      </p:sp>
      <p:sp>
        <p:nvSpPr>
          <p:cNvPr id="57" name="TextBox 56"/>
          <p:cNvSpPr txBox="1"/>
          <p:nvPr/>
        </p:nvSpPr>
        <p:spPr>
          <a:xfrm>
            <a:off x="7187337" y="4762772"/>
            <a:ext cx="2014680" cy="369332"/>
          </a:xfrm>
          <a:prstGeom prst="rect">
            <a:avLst/>
          </a:prstGeom>
          <a:noFill/>
        </p:spPr>
        <p:txBody>
          <a:bodyPr wrap="square" rtlCol="0">
            <a:spAutoFit/>
          </a:bodyPr>
          <a:lstStyle/>
          <a:p>
            <a:r>
              <a:rPr lang="en-US" dirty="0">
                <a:solidFill>
                  <a:srgbClr val="FFFFFF"/>
                </a:solidFill>
              </a:rPr>
              <a:t>Irrigation Valve(s)</a:t>
            </a:r>
          </a:p>
        </p:txBody>
      </p:sp>
      <p:cxnSp>
        <p:nvCxnSpPr>
          <p:cNvPr id="58" name="Straight Connector 57"/>
          <p:cNvCxnSpPr/>
          <p:nvPr/>
        </p:nvCxnSpPr>
        <p:spPr>
          <a:xfrm flipV="1">
            <a:off x="6580059" y="5025357"/>
            <a:ext cx="620447" cy="371578"/>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 Placeholder 2"/>
          <p:cNvSpPr txBox="1">
            <a:spLocks/>
          </p:cNvSpPr>
          <p:nvPr/>
        </p:nvSpPr>
        <p:spPr>
          <a:xfrm>
            <a:off x="5029200" y="2026815"/>
            <a:ext cx="3401271" cy="1316376"/>
          </a:xfrm>
          <a:prstGeom prst="rect">
            <a:avLst/>
          </a:prstGeom>
          <a:ln>
            <a:solidFill>
              <a:schemeClr val="accent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000" dirty="0">
                <a:solidFill>
                  <a:srgbClr val="FFFFFF"/>
                </a:solidFill>
              </a:rPr>
              <a:t>Note: Installation of backflow devices typically performed by a licensed plumber according to local code</a:t>
            </a:r>
          </a:p>
        </p:txBody>
      </p:sp>
    </p:spTree>
    <p:extLst>
      <p:ext uri="{BB962C8B-B14F-4D97-AF65-F5344CB8AC3E}">
        <p14:creationId xmlns:p14="http://schemas.microsoft.com/office/powerpoint/2010/main" val="156951473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325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0" y="0"/>
            <a:ext cx="9144000" cy="6858000"/>
          </a:xfrm>
          <a:prstGeom prst="rect">
            <a:avLst/>
          </a:prstGeom>
        </p:spPr>
      </p:pic>
      <p:sp>
        <p:nvSpPr>
          <p:cNvPr id="4" name="Rectangle 3"/>
          <p:cNvSpPr/>
          <p:nvPr/>
        </p:nvSpPr>
        <p:spPr bwMode="auto">
          <a:xfrm>
            <a:off x="0" y="5791200"/>
            <a:ext cx="9144000" cy="1066800"/>
          </a:xfrm>
          <a:prstGeom prst="rect">
            <a:avLst/>
          </a:prstGeom>
          <a:solidFill>
            <a:srgbClr val="52060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228600" y="5943600"/>
            <a:ext cx="8842194" cy="553998"/>
          </a:xfrm>
        </p:spPr>
        <p:txBody>
          <a:bodyPr>
            <a:normAutofit fontScale="90000"/>
          </a:bodyPr>
          <a:lstStyle/>
          <a:p>
            <a:r>
              <a:rPr lang="en-US" sz="4000" dirty="0"/>
              <a:t>Public Water Source/Point of Connection</a:t>
            </a:r>
          </a:p>
        </p:txBody>
      </p:sp>
      <p:sp>
        <p:nvSpPr>
          <p:cNvPr id="5" name="TextBox 4"/>
          <p:cNvSpPr txBox="1"/>
          <p:nvPr/>
        </p:nvSpPr>
        <p:spPr>
          <a:xfrm>
            <a:off x="2819400" y="0"/>
            <a:ext cx="3047771" cy="646331"/>
          </a:xfrm>
          <a:prstGeom prst="rect">
            <a:avLst/>
          </a:prstGeom>
          <a:solidFill>
            <a:schemeClr val="bg1"/>
          </a:solidFill>
        </p:spPr>
        <p:txBody>
          <a:bodyPr wrap="square" rtlCol="0">
            <a:spAutoFit/>
          </a:bodyPr>
          <a:lstStyle/>
          <a:p>
            <a:pPr algn="ctr"/>
            <a:r>
              <a:rPr lang="en-US" dirty="0"/>
              <a:t>Concrete Vault with Municipal Water </a:t>
            </a:r>
            <a:r>
              <a:rPr lang="en-US"/>
              <a:t>Main Access</a:t>
            </a:r>
            <a:endParaRPr lang="en-US" dirty="0"/>
          </a:p>
        </p:txBody>
      </p:sp>
      <p:sp>
        <p:nvSpPr>
          <p:cNvPr id="8" name="Right Arrow 7"/>
          <p:cNvSpPr/>
          <p:nvPr/>
        </p:nvSpPr>
        <p:spPr bwMode="auto">
          <a:xfrm rot="1331259">
            <a:off x="5750384" y="300499"/>
            <a:ext cx="1143000" cy="413934"/>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TextBox 8"/>
          <p:cNvSpPr txBox="1"/>
          <p:nvPr/>
        </p:nvSpPr>
        <p:spPr>
          <a:xfrm>
            <a:off x="7576328" y="3086677"/>
            <a:ext cx="1567672" cy="369332"/>
          </a:xfrm>
          <a:prstGeom prst="rect">
            <a:avLst/>
          </a:prstGeom>
          <a:solidFill>
            <a:schemeClr val="bg1"/>
          </a:solidFill>
        </p:spPr>
        <p:txBody>
          <a:bodyPr wrap="square" rtlCol="0">
            <a:spAutoFit/>
          </a:bodyPr>
          <a:lstStyle/>
          <a:p>
            <a:pPr algn="ctr"/>
            <a:r>
              <a:rPr lang="en-US" dirty="0"/>
              <a:t>Water Meter</a:t>
            </a:r>
          </a:p>
        </p:txBody>
      </p:sp>
      <p:sp>
        <p:nvSpPr>
          <p:cNvPr id="10" name="TextBox 9"/>
          <p:cNvSpPr txBox="1"/>
          <p:nvPr/>
        </p:nvSpPr>
        <p:spPr>
          <a:xfrm>
            <a:off x="3110119" y="4887879"/>
            <a:ext cx="3403528" cy="369332"/>
          </a:xfrm>
          <a:prstGeom prst="rect">
            <a:avLst/>
          </a:prstGeom>
          <a:solidFill>
            <a:schemeClr val="bg1"/>
          </a:solidFill>
        </p:spPr>
        <p:txBody>
          <a:bodyPr wrap="square" rtlCol="0">
            <a:spAutoFit/>
          </a:bodyPr>
          <a:lstStyle/>
          <a:p>
            <a:pPr algn="ctr"/>
            <a:r>
              <a:rPr lang="en-US" dirty="0"/>
              <a:t>Manual Shut-off/Isolation valve</a:t>
            </a:r>
          </a:p>
        </p:txBody>
      </p:sp>
      <p:sp>
        <p:nvSpPr>
          <p:cNvPr id="11" name="Right Arrow 10"/>
          <p:cNvSpPr/>
          <p:nvPr/>
        </p:nvSpPr>
        <p:spPr bwMode="auto">
          <a:xfrm>
            <a:off x="6433328" y="4862851"/>
            <a:ext cx="1143000" cy="413934"/>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Right Arrow 11"/>
          <p:cNvSpPr/>
          <p:nvPr/>
        </p:nvSpPr>
        <p:spPr bwMode="auto">
          <a:xfrm rot="9089544">
            <a:off x="6543136" y="3340133"/>
            <a:ext cx="1143000" cy="413934"/>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TextBox 12"/>
          <p:cNvSpPr txBox="1"/>
          <p:nvPr/>
        </p:nvSpPr>
        <p:spPr>
          <a:xfrm>
            <a:off x="26693" y="4600876"/>
            <a:ext cx="2895600" cy="923330"/>
          </a:xfrm>
          <a:prstGeom prst="rect">
            <a:avLst/>
          </a:prstGeom>
          <a:solidFill>
            <a:schemeClr val="bg1"/>
          </a:solidFill>
        </p:spPr>
        <p:txBody>
          <a:bodyPr wrap="square" rtlCol="0">
            <a:spAutoFit/>
          </a:bodyPr>
          <a:lstStyle/>
          <a:p>
            <a:pPr algn="ctr"/>
            <a:r>
              <a:rPr lang="en-US"/>
              <a:t>Above Ground Backflow </a:t>
            </a:r>
            <a:r>
              <a:rPr lang="en-US" dirty="0"/>
              <a:t>Prevention </a:t>
            </a:r>
            <a:r>
              <a:rPr lang="en-US"/>
              <a:t>Device protected by </a:t>
            </a:r>
            <a:r>
              <a:rPr lang="en-US" dirty="0"/>
              <a:t>insulated cover</a:t>
            </a:r>
          </a:p>
        </p:txBody>
      </p:sp>
      <p:sp>
        <p:nvSpPr>
          <p:cNvPr id="14" name="Right Arrow 13"/>
          <p:cNvSpPr/>
          <p:nvPr/>
        </p:nvSpPr>
        <p:spPr bwMode="auto">
          <a:xfrm rot="18293840">
            <a:off x="2538619" y="4020817"/>
            <a:ext cx="1143000" cy="413934"/>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TextBox 14"/>
          <p:cNvSpPr txBox="1"/>
          <p:nvPr/>
        </p:nvSpPr>
        <p:spPr>
          <a:xfrm>
            <a:off x="4086599" y="5410203"/>
            <a:ext cx="2356406" cy="369332"/>
          </a:xfrm>
          <a:prstGeom prst="rect">
            <a:avLst/>
          </a:prstGeom>
          <a:solidFill>
            <a:schemeClr val="bg1"/>
          </a:solidFill>
        </p:spPr>
        <p:txBody>
          <a:bodyPr wrap="square" rtlCol="0">
            <a:spAutoFit/>
          </a:bodyPr>
          <a:lstStyle/>
          <a:p>
            <a:pPr algn="ctr"/>
            <a:r>
              <a:rPr lang="en-US" dirty="0"/>
              <a:t>Point </a:t>
            </a:r>
            <a:r>
              <a:rPr lang="en-US"/>
              <a:t>of Connection</a:t>
            </a:r>
            <a:endParaRPr lang="en-US" dirty="0"/>
          </a:p>
        </p:txBody>
      </p:sp>
      <p:sp>
        <p:nvSpPr>
          <p:cNvPr id="16" name="Right Arrow 15"/>
          <p:cNvSpPr/>
          <p:nvPr/>
        </p:nvSpPr>
        <p:spPr bwMode="auto">
          <a:xfrm>
            <a:off x="6279060" y="5353281"/>
            <a:ext cx="2371287" cy="413934"/>
          </a:xfrm>
          <a:prstGeom prst="rightArrow">
            <a:avLst/>
          </a:prstGeom>
          <a:solidFill>
            <a:srgbClr val="00B0F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Cross 16"/>
          <p:cNvSpPr/>
          <p:nvPr/>
        </p:nvSpPr>
        <p:spPr bwMode="auto">
          <a:xfrm>
            <a:off x="8689794" y="5353281"/>
            <a:ext cx="381000" cy="381000"/>
          </a:xfrm>
          <a:prstGeom prst="plus">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TextBox 19"/>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
        <p:nvSpPr>
          <p:cNvPr id="27" name="Oval 26"/>
          <p:cNvSpPr/>
          <p:nvPr/>
        </p:nvSpPr>
        <p:spPr bwMode="auto">
          <a:xfrm>
            <a:off x="7464703" y="914930"/>
            <a:ext cx="688697" cy="68527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484004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55" y="1559782"/>
            <a:ext cx="9096289" cy="6822217"/>
          </a:xfrm>
          <a:prstGeom prst="rect">
            <a:avLst/>
          </a:prstGeom>
        </p:spPr>
      </p:pic>
      <p:sp>
        <p:nvSpPr>
          <p:cNvPr id="2" name="Title 1"/>
          <p:cNvSpPr>
            <a:spLocks noGrp="1"/>
          </p:cNvSpPr>
          <p:nvPr>
            <p:ph type="title"/>
          </p:nvPr>
        </p:nvSpPr>
        <p:spPr>
          <a:xfrm>
            <a:off x="381000" y="230188"/>
            <a:ext cx="8382000" cy="1329595"/>
          </a:xfrm>
        </p:spPr>
        <p:txBody>
          <a:bodyPr/>
          <a:lstStyle/>
          <a:p>
            <a:r>
              <a:rPr lang="en-US" dirty="0"/>
              <a:t>“RPZ“– Reverse Pressure Zone</a:t>
            </a:r>
            <a:br>
              <a:rPr lang="en-US" dirty="0"/>
            </a:br>
            <a:r>
              <a:rPr lang="en-US" dirty="0"/>
              <a:t>Backflow </a:t>
            </a:r>
            <a:r>
              <a:rPr lang="en-US" dirty="0" err="1"/>
              <a:t>Preventor</a:t>
            </a:r>
            <a:endParaRPr lang="en-US" dirty="0"/>
          </a:p>
        </p:txBody>
      </p:sp>
      <p:sp>
        <p:nvSpPr>
          <p:cNvPr id="3" name="Text Placeholder 2"/>
          <p:cNvSpPr>
            <a:spLocks noGrp="1"/>
          </p:cNvSpPr>
          <p:nvPr>
            <p:ph type="body" sz="quarter" idx="10"/>
          </p:nvPr>
        </p:nvSpPr>
        <p:spPr>
          <a:xfrm>
            <a:off x="-11575" y="5867400"/>
            <a:ext cx="9120144" cy="858697"/>
          </a:xfrm>
          <a:solidFill>
            <a:schemeClr val="bg1">
              <a:alpha val="54000"/>
            </a:schemeClr>
          </a:solidFill>
        </p:spPr>
        <p:txBody>
          <a:bodyPr>
            <a:normAutofit fontScale="92500" lnSpcReduction="10000"/>
          </a:bodyPr>
          <a:lstStyle/>
          <a:p>
            <a:pPr lvl="1"/>
            <a:r>
              <a:rPr lang="en-US" sz="1800" dirty="0"/>
              <a:t>Ports for Periodic Testing</a:t>
            </a:r>
          </a:p>
          <a:p>
            <a:pPr lvl="1"/>
            <a:r>
              <a:rPr lang="en-US" sz="1800" dirty="0"/>
              <a:t>Replaces the Traditional DCV, check codes for requirements</a:t>
            </a:r>
          </a:p>
          <a:p>
            <a:pPr lvl="1"/>
            <a:r>
              <a:rPr lang="en-US" sz="1800" dirty="0"/>
              <a:t>Requires Installation by a licensed plumber</a:t>
            </a:r>
          </a:p>
        </p:txBody>
      </p:sp>
      <p:sp>
        <p:nvSpPr>
          <p:cNvPr id="5" name="TextBox 4"/>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76925898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normAutofit/>
          </a:bodyPr>
          <a:lstStyle/>
          <a:p>
            <a:r>
              <a:rPr lang="en-US" dirty="0"/>
              <a:t>Backflow </a:t>
            </a:r>
            <a:r>
              <a:rPr lang="en-US" dirty="0" err="1"/>
              <a:t>Preventor</a:t>
            </a:r>
            <a:r>
              <a:rPr lang="en-US" dirty="0"/>
              <a:t> </a:t>
            </a:r>
            <a:br>
              <a:rPr lang="en-US" dirty="0"/>
            </a:br>
            <a:r>
              <a:rPr lang="en-US" dirty="0"/>
              <a:t>(Dual Check Type)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442734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TCIrrigation_Diagram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85800" y="253218"/>
            <a:ext cx="7315200" cy="954107"/>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a:latin typeface="Arial Hebrew" charset="-79"/>
                <a:ea typeface="Arial Hebrew" charset="-79"/>
                <a:cs typeface="Arial Hebrew" charset="-79"/>
              </a:rPr>
              <a:t>Example of a simple overhead sprinkler system (Prior to trenching and burial)</a:t>
            </a:r>
          </a:p>
        </p:txBody>
      </p:sp>
    </p:spTree>
    <p:extLst>
      <p:ext uri="{BB962C8B-B14F-4D97-AF65-F5344CB8AC3E}">
        <p14:creationId xmlns:p14="http://schemas.microsoft.com/office/powerpoint/2010/main" val="1038219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Piping</a:t>
            </a:r>
          </a:p>
        </p:txBody>
      </p:sp>
      <p:sp>
        <p:nvSpPr>
          <p:cNvPr id="3" name="Text Placeholder 2"/>
          <p:cNvSpPr>
            <a:spLocks noGrp="1"/>
          </p:cNvSpPr>
          <p:nvPr>
            <p:ph type="body" sz="quarter" idx="10"/>
          </p:nvPr>
        </p:nvSpPr>
        <p:spPr>
          <a:xfrm>
            <a:off x="381000" y="1411552"/>
            <a:ext cx="8382000" cy="4333494"/>
          </a:xfrm>
        </p:spPr>
        <p:txBody>
          <a:bodyPr/>
          <a:lstStyle/>
          <a:p>
            <a:r>
              <a:rPr lang="en-US" dirty="0"/>
              <a:t>PVC (Polyvinyl Chloride)</a:t>
            </a:r>
          </a:p>
          <a:p>
            <a:pPr lvl="1"/>
            <a:r>
              <a:rPr lang="en-US" dirty="0">
                <a:solidFill>
                  <a:srgbClr val="00B0F0"/>
                </a:solidFill>
              </a:rPr>
              <a:t>Schedule Pipe - example: </a:t>
            </a:r>
            <a:r>
              <a:rPr lang="en-US" dirty="0" err="1">
                <a:solidFill>
                  <a:srgbClr val="00B0F0"/>
                </a:solidFill>
              </a:rPr>
              <a:t>Sch</a:t>
            </a:r>
            <a:r>
              <a:rPr lang="en-US" dirty="0">
                <a:solidFill>
                  <a:srgbClr val="00B0F0"/>
                </a:solidFill>
              </a:rPr>
              <a:t> 40 </a:t>
            </a:r>
            <a:r>
              <a:rPr lang="en-US" dirty="0"/>
              <a:t>(traditional dimensions of steel pipe: 40, 80, etc.)</a:t>
            </a:r>
          </a:p>
          <a:p>
            <a:pPr lvl="1"/>
            <a:r>
              <a:rPr lang="en-US" dirty="0">
                <a:solidFill>
                  <a:srgbClr val="00B0F0"/>
                </a:solidFill>
              </a:rPr>
              <a:t>Pressure Rated – example: Class 160, 200 </a:t>
            </a:r>
            <a:r>
              <a:rPr lang="en-US" dirty="0"/>
              <a:t>(PR160, PR200) Pressure rated</a:t>
            </a:r>
          </a:p>
          <a:p>
            <a:r>
              <a:rPr lang="en-US" dirty="0"/>
              <a:t>PE (Polyethylene)</a:t>
            </a:r>
          </a:p>
          <a:p>
            <a:r>
              <a:rPr lang="en-US" dirty="0"/>
              <a:t>CPVC  - Chlorinated Polyvinyl Chloride</a:t>
            </a:r>
          </a:p>
          <a:p>
            <a:endParaRPr lang="en-US" dirty="0"/>
          </a:p>
          <a:p>
            <a:endParaRPr lang="en-US" dirty="0"/>
          </a:p>
        </p:txBody>
      </p:sp>
    </p:spTree>
    <p:extLst>
      <p:ext uri="{BB962C8B-B14F-4D97-AF65-F5344CB8AC3E}">
        <p14:creationId xmlns:p14="http://schemas.microsoft.com/office/powerpoint/2010/main" val="155008603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36E91F7-A0F2-9C41-B8E0-CF119DBFB675}"/>
              </a:ext>
            </a:extLst>
          </p:cNvPr>
          <p:cNvSpPr>
            <a:spLocks noGrp="1" noChangeArrowheads="1"/>
          </p:cNvSpPr>
          <p:nvPr>
            <p:ph type="title"/>
          </p:nvPr>
        </p:nvSpPr>
        <p:spPr>
          <a:xfrm>
            <a:off x="2590800" y="274638"/>
            <a:ext cx="4572000" cy="1143000"/>
          </a:xfrm>
        </p:spPr>
        <p:txBody>
          <a:bodyPr/>
          <a:lstStyle/>
          <a:p>
            <a:pPr algn="r"/>
            <a:r>
              <a:rPr lang="en-US" altLang="en-US"/>
              <a:t>Emitter Tubing</a:t>
            </a:r>
          </a:p>
        </p:txBody>
      </p:sp>
      <p:sp>
        <p:nvSpPr>
          <p:cNvPr id="46083" name="Rectangle 3">
            <a:extLst>
              <a:ext uri="{FF2B5EF4-FFF2-40B4-BE49-F238E27FC236}">
                <a16:creationId xmlns:a16="http://schemas.microsoft.com/office/drawing/2014/main" id="{BF0497F0-CB78-E24C-A7F9-371AD94A5FB3}"/>
              </a:ext>
            </a:extLst>
          </p:cNvPr>
          <p:cNvSpPr>
            <a:spLocks noGrp="1" noChangeArrowheads="1"/>
          </p:cNvSpPr>
          <p:nvPr>
            <p:ph type="body" idx="1"/>
          </p:nvPr>
        </p:nvSpPr>
        <p:spPr>
          <a:xfrm>
            <a:off x="3048000" y="1524000"/>
            <a:ext cx="5638800" cy="4525963"/>
          </a:xfrm>
        </p:spPr>
        <p:txBody>
          <a:bodyPr/>
          <a:lstStyle/>
          <a:p>
            <a:pPr>
              <a:buFontTx/>
              <a:buNone/>
            </a:pPr>
            <a:r>
              <a:rPr lang="en-US" altLang="en-US" sz="1800"/>
              <a:t>Brown ½” (.63”) emitter tubing with 18” spacing by Rainbird between emitters</a:t>
            </a:r>
          </a:p>
          <a:p>
            <a:pPr>
              <a:buFontTx/>
              <a:buNone/>
            </a:pPr>
            <a:endParaRPr lang="en-US" altLang="en-US" sz="1800"/>
          </a:p>
          <a:p>
            <a:pPr>
              <a:buFontTx/>
              <a:buNone/>
            </a:pPr>
            <a:endParaRPr lang="en-US" altLang="en-US" sz="1800"/>
          </a:p>
          <a:p>
            <a:pPr>
              <a:buFontTx/>
              <a:buNone/>
            </a:pPr>
            <a:r>
              <a:rPr lang="en-US" altLang="en-US" sz="1800"/>
              <a:t>Black ½” (.7”) emitter tubing with 12” spacing by Orbit</a:t>
            </a:r>
          </a:p>
          <a:p>
            <a:pPr>
              <a:buFontTx/>
              <a:buNone/>
            </a:pPr>
            <a:endParaRPr lang="en-US" altLang="en-US" sz="1800"/>
          </a:p>
          <a:p>
            <a:pPr>
              <a:buFontTx/>
              <a:buNone/>
            </a:pPr>
            <a:endParaRPr lang="en-US" altLang="en-US" sz="1800"/>
          </a:p>
          <a:p>
            <a:pPr>
              <a:buFontTx/>
              <a:buNone/>
            </a:pPr>
            <a:r>
              <a:rPr lang="en-US" altLang="en-US" sz="1800"/>
              <a:t>Brown ¼” emitter tubing with 12” spacing </a:t>
            </a:r>
          </a:p>
        </p:txBody>
      </p:sp>
      <p:pic>
        <p:nvPicPr>
          <p:cNvPr id="46084" name="Picture 4" descr="IMG_1156">
            <a:extLst>
              <a:ext uri="{FF2B5EF4-FFF2-40B4-BE49-F238E27FC236}">
                <a16:creationId xmlns:a16="http://schemas.microsoft.com/office/drawing/2014/main" id="{30369188-AE5A-FA48-86DB-8BCFC904EB9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52400"/>
            <a:ext cx="1951038" cy="6553200"/>
          </a:xfrm>
          <a:prstGeom prst="rect">
            <a:avLst/>
          </a:prstGeom>
          <a:noFill/>
          <a:extLst>
            <a:ext uri="{909E8E84-426E-40DD-AFC4-6F175D3DCCD1}">
              <a14:hiddenFill xmlns:a14="http://schemas.microsoft.com/office/drawing/2010/main">
                <a:solidFill>
                  <a:srgbClr val="FFFFFF"/>
                </a:solidFill>
              </a14:hiddenFill>
            </a:ext>
          </a:extLst>
        </p:spPr>
      </p:pic>
      <p:sp>
        <p:nvSpPr>
          <p:cNvPr id="46085" name="Line 5">
            <a:extLst>
              <a:ext uri="{FF2B5EF4-FFF2-40B4-BE49-F238E27FC236}">
                <a16:creationId xmlns:a16="http://schemas.microsoft.com/office/drawing/2014/main" id="{6E0445B8-0879-7343-9CC5-54DE910ECBAA}"/>
              </a:ext>
            </a:extLst>
          </p:cNvPr>
          <p:cNvSpPr>
            <a:spLocks noChangeShapeType="1"/>
          </p:cNvSpPr>
          <p:nvPr/>
        </p:nvSpPr>
        <p:spPr bwMode="auto">
          <a:xfrm flipH="1">
            <a:off x="762000" y="16764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6" name="Line 6">
            <a:extLst>
              <a:ext uri="{FF2B5EF4-FFF2-40B4-BE49-F238E27FC236}">
                <a16:creationId xmlns:a16="http://schemas.microsoft.com/office/drawing/2014/main" id="{FFEC5E38-9F96-3F43-AD3F-069D3B83AD72}"/>
              </a:ext>
            </a:extLst>
          </p:cNvPr>
          <p:cNvSpPr>
            <a:spLocks noChangeShapeType="1"/>
          </p:cNvSpPr>
          <p:nvPr/>
        </p:nvSpPr>
        <p:spPr bwMode="auto">
          <a:xfrm flipH="1">
            <a:off x="1066800" y="297180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Line 7">
            <a:extLst>
              <a:ext uri="{FF2B5EF4-FFF2-40B4-BE49-F238E27FC236}">
                <a16:creationId xmlns:a16="http://schemas.microsoft.com/office/drawing/2014/main" id="{33BF8057-6AE6-7448-BA59-4853723032C6}"/>
              </a:ext>
            </a:extLst>
          </p:cNvPr>
          <p:cNvSpPr>
            <a:spLocks noChangeShapeType="1"/>
          </p:cNvSpPr>
          <p:nvPr/>
        </p:nvSpPr>
        <p:spPr bwMode="auto">
          <a:xfrm flipH="1">
            <a:off x="1600200" y="39624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50107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Title 1"/>
          <p:cNvSpPr>
            <a:spLocks noGrp="1"/>
          </p:cNvSpPr>
          <p:nvPr>
            <p:ph type="title"/>
          </p:nvPr>
        </p:nvSpPr>
        <p:spPr>
          <a:solidFill>
            <a:schemeClr val="bg1">
              <a:lumMod val="50000"/>
              <a:alpha val="63000"/>
            </a:schemeClr>
          </a:solidFill>
        </p:spPr>
        <p:txBody>
          <a:bodyPr/>
          <a:lstStyle/>
          <a:p>
            <a:r>
              <a:rPr lang="en-US"/>
              <a:t>Impact Sprinkler</a:t>
            </a:r>
            <a:endParaRPr lang="en-US" dirty="0"/>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8532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normAutofit/>
          </a:bodyPr>
          <a:lstStyle/>
          <a:p>
            <a:r>
              <a:rPr lang="en-US" dirty="0"/>
              <a:t>Irrigation and Water Management:</a:t>
            </a:r>
            <a:br>
              <a:rPr lang="en-US" dirty="0"/>
            </a:br>
            <a:r>
              <a:rPr lang="en-US" dirty="0"/>
              <a:t>A Universal Skill in Plant Care</a:t>
            </a:r>
          </a:p>
        </p:txBody>
      </p:sp>
      <p:sp>
        <p:nvSpPr>
          <p:cNvPr id="3" name="Content Placeholder 2"/>
          <p:cNvSpPr>
            <a:spLocks noGrp="1"/>
          </p:cNvSpPr>
          <p:nvPr>
            <p:ph idx="1"/>
          </p:nvPr>
        </p:nvSpPr>
        <p:spPr>
          <a:xfrm>
            <a:off x="243017" y="1831435"/>
            <a:ext cx="3110289" cy="3657600"/>
          </a:xfrm>
        </p:spPr>
        <p:txBody>
          <a:bodyPr>
            <a:normAutofit fontScale="70000" lnSpcReduction="20000"/>
          </a:bodyPr>
          <a:lstStyle/>
          <a:p>
            <a:r>
              <a:rPr lang="en-US" dirty="0"/>
              <a:t>Golf Course Managers</a:t>
            </a:r>
          </a:p>
          <a:p>
            <a:r>
              <a:rPr lang="en-US" dirty="0"/>
              <a:t>Sports Field Managers</a:t>
            </a:r>
          </a:p>
          <a:p>
            <a:r>
              <a:rPr lang="en-US" dirty="0"/>
              <a:t>Landscape Installers</a:t>
            </a:r>
          </a:p>
          <a:p>
            <a:r>
              <a:rPr lang="en-US" dirty="0"/>
              <a:t>Landscape Managers</a:t>
            </a:r>
          </a:p>
          <a:p>
            <a:r>
              <a:rPr lang="en-US" dirty="0"/>
              <a:t>Groundskeepers</a:t>
            </a:r>
          </a:p>
          <a:p>
            <a:r>
              <a:rPr lang="en-US" dirty="0"/>
              <a:t>Garden Curators</a:t>
            </a:r>
          </a:p>
          <a:p>
            <a:r>
              <a:rPr lang="en-US" dirty="0"/>
              <a:t>Growers</a:t>
            </a:r>
          </a:p>
          <a:p>
            <a:r>
              <a:rPr lang="en-US" dirty="0"/>
              <a:t>Retailers/Garden Centers</a:t>
            </a:r>
          </a:p>
          <a:p>
            <a:r>
              <a:rPr lang="en-US" dirty="0"/>
              <a:t>Food Production</a:t>
            </a:r>
          </a:p>
          <a:p>
            <a:r>
              <a:rPr lang="en-US" dirty="0" err="1"/>
              <a:t>Interiorscapes</a:t>
            </a: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3C844312-E606-9944-AF11-97E176C5D4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306" y="2353396"/>
            <a:ext cx="5576046" cy="3135639"/>
          </a:xfrm>
          <a:prstGeom prst="rect">
            <a:avLst/>
          </a:prstGeom>
        </p:spPr>
      </p:pic>
      <p:sp>
        <p:nvSpPr>
          <p:cNvPr id="6" name="TextBox 5">
            <a:extLst>
              <a:ext uri="{FF2B5EF4-FFF2-40B4-BE49-F238E27FC236}">
                <a16:creationId xmlns:a16="http://schemas.microsoft.com/office/drawing/2014/main" id="{955CE080-0078-2640-AA1C-74B5C0D61525}"/>
              </a:ext>
            </a:extLst>
          </p:cNvPr>
          <p:cNvSpPr txBox="1"/>
          <p:nvPr/>
        </p:nvSpPr>
        <p:spPr>
          <a:xfrm>
            <a:off x="6261652" y="5660330"/>
            <a:ext cx="2865584" cy="246221"/>
          </a:xfrm>
          <a:prstGeom prst="rect">
            <a:avLst/>
          </a:prstGeom>
          <a:noFill/>
        </p:spPr>
        <p:txBody>
          <a:bodyPr wrap="square" rtlCol="0">
            <a:spAutoFit/>
          </a:bodyPr>
          <a:lstStyle/>
          <a:p>
            <a:r>
              <a:rPr lang="en-US" sz="1000" dirty="0"/>
              <a:t>Photos by: Rolando Orellana</a:t>
            </a:r>
          </a:p>
        </p:txBody>
      </p:sp>
    </p:spTree>
    <p:extLst>
      <p:ext uri="{BB962C8B-B14F-4D97-AF65-F5344CB8AC3E}">
        <p14:creationId xmlns:p14="http://schemas.microsoft.com/office/powerpoint/2010/main" val="1463382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r>
              <a:rPr lang="en-US" dirty="0"/>
              <a:t>Rotor (Single Stream) </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658922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a:solidFill>
            <a:schemeClr val="bg1">
              <a:lumMod val="50000"/>
              <a:alpha val="64000"/>
            </a:schemeClr>
          </a:solidFill>
        </p:spPr>
        <p:txBody>
          <a:bodyPr/>
          <a:lstStyle/>
          <a:p>
            <a:r>
              <a:rPr lang="en-US" dirty="0"/>
              <a:t>Rotor (Multi-Stream)</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937000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24381"/>
            <a:ext cx="9144000" cy="6096000"/>
          </a:xfrm>
          <a:prstGeom prst="rect">
            <a:avLst/>
          </a:prstGeom>
        </p:spPr>
      </p:pic>
      <p:sp>
        <p:nvSpPr>
          <p:cNvPr id="2" name="Title 1"/>
          <p:cNvSpPr>
            <a:spLocks noGrp="1"/>
          </p:cNvSpPr>
          <p:nvPr>
            <p:ph type="title"/>
          </p:nvPr>
        </p:nvSpPr>
        <p:spPr>
          <a:solidFill>
            <a:schemeClr val="bg1">
              <a:lumMod val="50000"/>
              <a:alpha val="68000"/>
            </a:schemeClr>
          </a:solidFill>
        </p:spPr>
        <p:txBody>
          <a:bodyPr/>
          <a:lstStyle/>
          <a:p>
            <a:r>
              <a:rPr lang="en-US" dirty="0"/>
              <a:t>Fixed Spray</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872703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Title 1"/>
          <p:cNvSpPr>
            <a:spLocks noGrp="1"/>
          </p:cNvSpPr>
          <p:nvPr>
            <p:ph type="title"/>
          </p:nvPr>
        </p:nvSpPr>
        <p:spPr>
          <a:solidFill>
            <a:schemeClr val="bg1">
              <a:lumMod val="50000"/>
              <a:alpha val="72000"/>
            </a:schemeClr>
          </a:solidFill>
        </p:spPr>
        <p:txBody>
          <a:bodyPr/>
          <a:lstStyle/>
          <a:p>
            <a:r>
              <a:rPr lang="en-US" dirty="0"/>
              <a:t>Micro Spray</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369427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a:solidFill>
            <a:schemeClr val="bg1">
              <a:lumMod val="50000"/>
              <a:alpha val="63000"/>
            </a:schemeClr>
          </a:solidFill>
        </p:spPr>
        <p:txBody>
          <a:bodyPr/>
          <a:lstStyle/>
          <a:p>
            <a:r>
              <a:rPr lang="en-US" dirty="0"/>
              <a:t>Adjustable Drip Emitter w/Stake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892418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r>
              <a:rPr lang="en-US" dirty="0"/>
              <a:t>Manual Valve (Gate)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071016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r>
              <a:rPr lang="en-US" dirty="0"/>
              <a:t>Manual Valve (Globe/Ball)</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528140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normAutofit/>
          </a:bodyPr>
          <a:lstStyle/>
          <a:p>
            <a:r>
              <a:rPr lang="en-US" dirty="0"/>
              <a:t>Pressure Regulator (Adjustable)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9452882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r>
              <a:rPr lang="en-US" dirty="0"/>
              <a:t>Pressure Gauge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217048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r>
              <a:rPr lang="en-US" dirty="0"/>
              <a:t>Electric Valve</a:t>
            </a:r>
          </a:p>
        </p:txBody>
      </p:sp>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1888682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Residential and Commercial Landscapes</a:t>
            </a:r>
          </a:p>
        </p:txBody>
      </p:sp>
      <p:pic>
        <p:nvPicPr>
          <p:cNvPr id="3" name="Picture 2">
            <a:extLst>
              <a:ext uri="{FF2B5EF4-FFF2-40B4-BE49-F238E27FC236}">
                <a16:creationId xmlns:a16="http://schemas.microsoft.com/office/drawing/2014/main" id="{0D802447-30D6-0043-A4B1-B9D138CFCD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053" y="1694329"/>
            <a:ext cx="7273994" cy="4090465"/>
          </a:xfrm>
          <a:prstGeom prst="rect">
            <a:avLst/>
          </a:prstGeom>
        </p:spPr>
      </p:pic>
      <p:sp>
        <p:nvSpPr>
          <p:cNvPr id="6" name="TextBox 5">
            <a:extLst>
              <a:ext uri="{FF2B5EF4-FFF2-40B4-BE49-F238E27FC236}">
                <a16:creationId xmlns:a16="http://schemas.microsoft.com/office/drawing/2014/main" id="{39366CAE-2BD4-1F42-B21A-ACFE5FC9A384}"/>
              </a:ext>
            </a:extLst>
          </p:cNvPr>
          <p:cNvSpPr txBox="1"/>
          <p:nvPr/>
        </p:nvSpPr>
        <p:spPr>
          <a:xfrm>
            <a:off x="6440557" y="5784794"/>
            <a:ext cx="2865584" cy="246221"/>
          </a:xfrm>
          <a:prstGeom prst="rect">
            <a:avLst/>
          </a:prstGeom>
          <a:noFill/>
        </p:spPr>
        <p:txBody>
          <a:bodyPr wrap="square" rtlCol="0">
            <a:spAutoFit/>
          </a:bodyPr>
          <a:lstStyle/>
          <a:p>
            <a:r>
              <a:rPr lang="en-US" sz="1000" dirty="0"/>
              <a:t>Photos by: Rolando Orellana</a:t>
            </a:r>
          </a:p>
        </p:txBody>
      </p:sp>
    </p:spTree>
    <p:extLst>
      <p:ext uri="{BB962C8B-B14F-4D97-AF65-F5344CB8AC3E}">
        <p14:creationId xmlns:p14="http://schemas.microsoft.com/office/powerpoint/2010/main" val="354700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3276600" cy="1329595"/>
          </a:xfrm>
        </p:spPr>
        <p:txBody>
          <a:bodyPr/>
          <a:lstStyle/>
          <a:p>
            <a:r>
              <a:rPr lang="en-US" dirty="0"/>
              <a:t>What’s in the Kit?</a:t>
            </a:r>
          </a:p>
        </p:txBody>
      </p:sp>
      <p:sp>
        <p:nvSpPr>
          <p:cNvPr id="3" name="Text Placeholder 2"/>
          <p:cNvSpPr>
            <a:spLocks noGrp="1"/>
          </p:cNvSpPr>
          <p:nvPr>
            <p:ph type="body" sz="quarter" idx="10"/>
          </p:nvPr>
        </p:nvSpPr>
        <p:spPr>
          <a:xfrm>
            <a:off x="381000" y="1676400"/>
            <a:ext cx="8382000" cy="6401753"/>
          </a:xfrm>
        </p:spPr>
        <p:txBody>
          <a:bodyPr/>
          <a:lstStyle/>
          <a:p>
            <a:r>
              <a:rPr lang="en-US" dirty="0"/>
              <a:t>Controller</a:t>
            </a:r>
          </a:p>
          <a:p>
            <a:r>
              <a:rPr lang="en-US" dirty="0"/>
              <a:t>Rain Sensor</a:t>
            </a:r>
          </a:p>
          <a:p>
            <a:r>
              <a:rPr lang="en-US" dirty="0"/>
              <a:t>Electric Valves</a:t>
            </a:r>
          </a:p>
          <a:p>
            <a:r>
              <a:rPr lang="en-US" dirty="0"/>
              <a:t>Sprinklers/Nozzles</a:t>
            </a:r>
          </a:p>
          <a:p>
            <a:r>
              <a:rPr lang="en-US" dirty="0"/>
              <a:t>Filter</a:t>
            </a:r>
          </a:p>
          <a:p>
            <a:r>
              <a:rPr lang="en-US" dirty="0"/>
              <a:t>Regulator</a:t>
            </a:r>
          </a:p>
          <a:p>
            <a:r>
              <a:rPr lang="en-US" dirty="0"/>
              <a:t>Pipe &amp; Fittings</a:t>
            </a:r>
          </a:p>
          <a:p>
            <a:r>
              <a:rPr lang="en-US" dirty="0"/>
              <a:t>Control Wire</a:t>
            </a:r>
          </a:p>
          <a:p>
            <a:r>
              <a:rPr lang="en-US" dirty="0"/>
              <a:t>Nozzles &amp; Emitters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577C3461-F85D-1141-9C1F-8FFFC19C1B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9934" y="1559783"/>
            <a:ext cx="5244066" cy="3935275"/>
          </a:xfrm>
          <a:prstGeom prst="rect">
            <a:avLst/>
          </a:prstGeom>
        </p:spPr>
      </p:pic>
      <p:sp>
        <p:nvSpPr>
          <p:cNvPr id="6" name="TextBox 5">
            <a:extLst>
              <a:ext uri="{FF2B5EF4-FFF2-40B4-BE49-F238E27FC236}">
                <a16:creationId xmlns:a16="http://schemas.microsoft.com/office/drawing/2014/main" id="{55E82FB4-58FB-3D49-B07A-5B6850DEB27A}"/>
              </a:ext>
            </a:extLst>
          </p:cNvPr>
          <p:cNvSpPr txBox="1"/>
          <p:nvPr/>
        </p:nvSpPr>
        <p:spPr>
          <a:xfrm>
            <a:off x="6261652" y="5660330"/>
            <a:ext cx="2865584" cy="246221"/>
          </a:xfrm>
          <a:prstGeom prst="rect">
            <a:avLst/>
          </a:prstGeom>
          <a:noFill/>
        </p:spPr>
        <p:txBody>
          <a:bodyPr wrap="square" rtlCol="0">
            <a:spAutoFit/>
          </a:bodyPr>
          <a:lstStyle/>
          <a:p>
            <a:r>
              <a:rPr lang="en-US" sz="1000" dirty="0"/>
              <a:t>Photos by: Rolando Orellana</a:t>
            </a:r>
          </a:p>
        </p:txBody>
      </p:sp>
    </p:spTree>
    <p:extLst>
      <p:ext uri="{BB962C8B-B14F-4D97-AF65-F5344CB8AC3E}">
        <p14:creationId xmlns:p14="http://schemas.microsoft.com/office/powerpoint/2010/main" val="171355566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67ADE-F167-9F45-89BF-44B3A5B58832}"/>
              </a:ext>
            </a:extLst>
          </p:cNvPr>
          <p:cNvPicPr>
            <a:picLocks noChangeAspect="1"/>
          </p:cNvPicPr>
          <p:nvPr/>
        </p:nvPicPr>
        <p:blipFill>
          <a:blip r:embed="rId3"/>
          <a:stretch>
            <a:fillRect/>
          </a:stretch>
        </p:blipFill>
        <p:spPr>
          <a:xfrm>
            <a:off x="38402" y="13216"/>
            <a:ext cx="9059032" cy="6798119"/>
          </a:xfrm>
          <a:prstGeom prst="rect">
            <a:avLst/>
          </a:prstGeom>
        </p:spPr>
      </p:pic>
      <p:sp>
        <p:nvSpPr>
          <p:cNvPr id="5" name="Rectangle 4"/>
          <p:cNvSpPr/>
          <p:nvPr/>
        </p:nvSpPr>
        <p:spPr bwMode="auto">
          <a:xfrm>
            <a:off x="46566" y="13216"/>
            <a:ext cx="3915834" cy="970117"/>
          </a:xfrm>
          <a:prstGeom prst="rect">
            <a:avLst/>
          </a:prstGeom>
          <a:solidFill>
            <a:schemeClr val="dk1">
              <a:alpha val="53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a:t>Parts Diagram</a:t>
            </a:r>
          </a:p>
        </p:txBody>
      </p:sp>
      <p:sp>
        <p:nvSpPr>
          <p:cNvPr id="20" name="TextBox 19"/>
          <p:cNvSpPr txBox="1"/>
          <p:nvPr/>
        </p:nvSpPr>
        <p:spPr>
          <a:xfrm>
            <a:off x="3501118" y="3321376"/>
            <a:ext cx="2133600" cy="369332"/>
          </a:xfrm>
          <a:prstGeom prst="rect">
            <a:avLst/>
          </a:prstGeom>
          <a:noFill/>
        </p:spPr>
        <p:txBody>
          <a:bodyPr wrap="square" rtlCol="0">
            <a:spAutoFit/>
          </a:bodyPr>
          <a:lstStyle/>
          <a:p>
            <a:r>
              <a:rPr lang="en-US" dirty="0"/>
              <a:t>Electric Valve</a:t>
            </a:r>
          </a:p>
        </p:txBody>
      </p:sp>
      <p:sp>
        <p:nvSpPr>
          <p:cNvPr id="21" name="TextBox 20"/>
          <p:cNvSpPr txBox="1"/>
          <p:nvPr/>
        </p:nvSpPr>
        <p:spPr>
          <a:xfrm>
            <a:off x="4203353" y="4598132"/>
            <a:ext cx="2133600" cy="369332"/>
          </a:xfrm>
          <a:prstGeom prst="rect">
            <a:avLst/>
          </a:prstGeom>
          <a:noFill/>
        </p:spPr>
        <p:txBody>
          <a:bodyPr wrap="square" rtlCol="0">
            <a:spAutoFit/>
          </a:bodyPr>
          <a:lstStyle/>
          <a:p>
            <a:r>
              <a:rPr lang="en-US" dirty="0"/>
              <a:t>Control Wire</a:t>
            </a:r>
          </a:p>
        </p:txBody>
      </p:sp>
      <p:sp>
        <p:nvSpPr>
          <p:cNvPr id="22" name="TextBox 21"/>
          <p:cNvSpPr txBox="1"/>
          <p:nvPr/>
        </p:nvSpPr>
        <p:spPr>
          <a:xfrm>
            <a:off x="990600" y="1223370"/>
            <a:ext cx="2133600" cy="369332"/>
          </a:xfrm>
          <a:prstGeom prst="rect">
            <a:avLst/>
          </a:prstGeom>
          <a:noFill/>
        </p:spPr>
        <p:txBody>
          <a:bodyPr wrap="square" rtlCol="0">
            <a:spAutoFit/>
          </a:bodyPr>
          <a:lstStyle/>
          <a:p>
            <a:r>
              <a:rPr lang="en-US" dirty="0"/>
              <a:t>Controller/Timer</a:t>
            </a:r>
          </a:p>
        </p:txBody>
      </p:sp>
      <p:sp>
        <p:nvSpPr>
          <p:cNvPr id="24" name="TextBox 23"/>
          <p:cNvSpPr txBox="1"/>
          <p:nvPr/>
        </p:nvSpPr>
        <p:spPr>
          <a:xfrm>
            <a:off x="7205135" y="128942"/>
            <a:ext cx="2226733" cy="369332"/>
          </a:xfrm>
          <a:prstGeom prst="rect">
            <a:avLst/>
          </a:prstGeom>
          <a:noFill/>
        </p:spPr>
        <p:txBody>
          <a:bodyPr wrap="square" rtlCol="0">
            <a:spAutoFit/>
          </a:bodyPr>
          <a:lstStyle/>
          <a:p>
            <a:r>
              <a:rPr lang="en-US" dirty="0"/>
              <a:t>Drip Tubing</a:t>
            </a:r>
          </a:p>
        </p:txBody>
      </p:sp>
      <p:sp>
        <p:nvSpPr>
          <p:cNvPr id="25" name="TextBox 24"/>
          <p:cNvSpPr txBox="1"/>
          <p:nvPr/>
        </p:nvSpPr>
        <p:spPr>
          <a:xfrm>
            <a:off x="5830357" y="1962034"/>
            <a:ext cx="1325034" cy="369332"/>
          </a:xfrm>
          <a:prstGeom prst="rect">
            <a:avLst/>
          </a:prstGeom>
          <a:noFill/>
        </p:spPr>
        <p:txBody>
          <a:bodyPr wrap="square" rtlCol="0">
            <a:spAutoFit/>
          </a:bodyPr>
          <a:lstStyle/>
          <a:p>
            <a:r>
              <a:rPr lang="en-US"/>
              <a:t>Sprinklers</a:t>
            </a:r>
            <a:endParaRPr lang="en-US" dirty="0"/>
          </a:p>
        </p:txBody>
      </p:sp>
      <p:sp>
        <p:nvSpPr>
          <p:cNvPr id="26" name="TextBox 25"/>
          <p:cNvSpPr txBox="1"/>
          <p:nvPr/>
        </p:nvSpPr>
        <p:spPr>
          <a:xfrm>
            <a:off x="4965353" y="1705871"/>
            <a:ext cx="1371600" cy="369332"/>
          </a:xfrm>
          <a:prstGeom prst="rect">
            <a:avLst/>
          </a:prstGeom>
          <a:noFill/>
        </p:spPr>
        <p:txBody>
          <a:bodyPr wrap="square" rtlCol="0">
            <a:spAutoFit/>
          </a:bodyPr>
          <a:lstStyle/>
          <a:p>
            <a:r>
              <a:rPr lang="en-US" dirty="0"/>
              <a:t>Rain Sensor</a:t>
            </a:r>
          </a:p>
        </p:txBody>
      </p:sp>
      <p:sp>
        <p:nvSpPr>
          <p:cNvPr id="28" name="TextBox 27"/>
          <p:cNvSpPr txBox="1"/>
          <p:nvPr/>
        </p:nvSpPr>
        <p:spPr>
          <a:xfrm>
            <a:off x="7356476" y="946371"/>
            <a:ext cx="1272117" cy="646331"/>
          </a:xfrm>
          <a:prstGeom prst="rect">
            <a:avLst/>
          </a:prstGeom>
          <a:noFill/>
        </p:spPr>
        <p:txBody>
          <a:bodyPr wrap="square" rtlCol="0">
            <a:spAutoFit/>
          </a:bodyPr>
          <a:lstStyle/>
          <a:p>
            <a:pPr algn="ctr"/>
            <a:r>
              <a:rPr lang="en-US" dirty="0"/>
              <a:t>Nozzle &amp; Emitter kit</a:t>
            </a:r>
          </a:p>
        </p:txBody>
      </p:sp>
      <p:sp>
        <p:nvSpPr>
          <p:cNvPr id="14" name="TextBox 13"/>
          <p:cNvSpPr txBox="1"/>
          <p:nvPr/>
        </p:nvSpPr>
        <p:spPr>
          <a:xfrm>
            <a:off x="4853517" y="352184"/>
            <a:ext cx="1676400" cy="369332"/>
          </a:xfrm>
          <a:prstGeom prst="rect">
            <a:avLst/>
          </a:prstGeom>
          <a:noFill/>
        </p:spPr>
        <p:txBody>
          <a:bodyPr wrap="square" rtlCol="0">
            <a:spAutoFit/>
          </a:bodyPr>
          <a:lstStyle/>
          <a:p>
            <a:r>
              <a:rPr lang="en-US" dirty="0"/>
              <a:t>Y Filter/Strainer</a:t>
            </a:r>
          </a:p>
        </p:txBody>
      </p:sp>
      <p:sp>
        <p:nvSpPr>
          <p:cNvPr id="15" name="TextBox 14"/>
          <p:cNvSpPr txBox="1"/>
          <p:nvPr/>
        </p:nvSpPr>
        <p:spPr>
          <a:xfrm>
            <a:off x="7334595" y="2075203"/>
            <a:ext cx="1676400" cy="646331"/>
          </a:xfrm>
          <a:prstGeom prst="rect">
            <a:avLst/>
          </a:prstGeom>
          <a:solidFill>
            <a:schemeClr val="bg1">
              <a:alpha val="59000"/>
            </a:schemeClr>
          </a:solidFill>
        </p:spPr>
        <p:txBody>
          <a:bodyPr wrap="square" rtlCol="0">
            <a:spAutoFit/>
          </a:bodyPr>
          <a:lstStyle/>
          <a:p>
            <a:pPr algn="ctr"/>
            <a:r>
              <a:rPr lang="en-US" dirty="0"/>
              <a:t>Fittings, Risers, Couplings</a:t>
            </a:r>
          </a:p>
        </p:txBody>
      </p:sp>
    </p:spTree>
    <p:extLst>
      <p:ext uri="{BB962C8B-B14F-4D97-AF65-F5344CB8AC3E}">
        <p14:creationId xmlns:p14="http://schemas.microsoft.com/office/powerpoint/2010/main" val="2604148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E5326C-80FE-6547-802C-B784F4A4102D}"/>
              </a:ext>
            </a:extLst>
          </p:cNvPr>
          <p:cNvPicPr>
            <a:picLocks noChangeAspect="1"/>
          </p:cNvPicPr>
          <p:nvPr/>
        </p:nvPicPr>
        <p:blipFill>
          <a:blip r:embed="rId2"/>
          <a:stretch>
            <a:fillRect/>
          </a:stretch>
        </p:blipFill>
        <p:spPr>
          <a:xfrm>
            <a:off x="49152" y="0"/>
            <a:ext cx="9094848" cy="6824996"/>
          </a:xfrm>
          <a:prstGeom prst="rect">
            <a:avLst/>
          </a:prstGeom>
        </p:spPr>
      </p:pic>
      <p:sp>
        <p:nvSpPr>
          <p:cNvPr id="3" name="Rectangle 2"/>
          <p:cNvSpPr/>
          <p:nvPr/>
        </p:nvSpPr>
        <p:spPr bwMode="auto">
          <a:xfrm>
            <a:off x="46566" y="13216"/>
            <a:ext cx="3915834" cy="970117"/>
          </a:xfrm>
          <a:prstGeom prst="rect">
            <a:avLst/>
          </a:prstGeom>
          <a:solidFill>
            <a:schemeClr val="dk1">
              <a:alpha val="53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Title 1"/>
          <p:cNvSpPr>
            <a:spLocks noGrp="1"/>
          </p:cNvSpPr>
          <p:nvPr>
            <p:ph type="title"/>
          </p:nvPr>
        </p:nvSpPr>
        <p:spPr>
          <a:xfrm>
            <a:off x="1215887" y="240127"/>
            <a:ext cx="8382000" cy="664797"/>
          </a:xfrm>
        </p:spPr>
        <p:txBody>
          <a:bodyPr>
            <a:normAutofit fontScale="90000"/>
          </a:bodyPr>
          <a:lstStyle/>
          <a:p>
            <a:r>
              <a:rPr lang="en-US" dirty="0"/>
              <a:t>Nozzles, Emitters, &amp; Misc. Kit</a:t>
            </a:r>
          </a:p>
        </p:txBody>
      </p:sp>
      <p:sp>
        <p:nvSpPr>
          <p:cNvPr id="7" name="TextBox 6">
            <a:extLst>
              <a:ext uri="{FF2B5EF4-FFF2-40B4-BE49-F238E27FC236}">
                <a16:creationId xmlns:a16="http://schemas.microsoft.com/office/drawing/2014/main" id="{6AE36E92-4EA7-0840-B9B9-056C1DE18E4D}"/>
              </a:ext>
            </a:extLst>
          </p:cNvPr>
          <p:cNvSpPr txBox="1"/>
          <p:nvPr/>
        </p:nvSpPr>
        <p:spPr>
          <a:xfrm>
            <a:off x="6229264" y="6621718"/>
            <a:ext cx="2865584" cy="246221"/>
          </a:xfrm>
          <a:prstGeom prst="rect">
            <a:avLst/>
          </a:prstGeom>
          <a:noFill/>
        </p:spPr>
        <p:txBody>
          <a:bodyPr wrap="square" rtlCol="0">
            <a:spAutoFit/>
          </a:bodyPr>
          <a:lstStyle/>
          <a:p>
            <a:r>
              <a:rPr lang="en-US" sz="1000" dirty="0"/>
              <a:t>Photos by: Rolando Orellana</a:t>
            </a:r>
          </a:p>
        </p:txBody>
      </p:sp>
    </p:spTree>
    <p:extLst>
      <p:ext uri="{BB962C8B-B14F-4D97-AF65-F5344CB8AC3E}">
        <p14:creationId xmlns:p14="http://schemas.microsoft.com/office/powerpoint/2010/main" val="131733575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6566" y="13216"/>
            <a:ext cx="3687234" cy="1663184"/>
          </a:xfrm>
          <a:prstGeom prst="rect">
            <a:avLst/>
          </a:prstGeom>
          <a:solidFill>
            <a:schemeClr val="dk1">
              <a:alpha val="53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 name="Title 1"/>
          <p:cNvSpPr txBox="1">
            <a:spLocks/>
          </p:cNvSpPr>
          <p:nvPr/>
        </p:nvSpPr>
        <p:spPr>
          <a:xfrm>
            <a:off x="381000" y="230188"/>
            <a:ext cx="3657600" cy="684212"/>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Controller &amp; Rain Sensor</a:t>
            </a:r>
          </a:p>
        </p:txBody>
      </p:sp>
      <p:pic>
        <p:nvPicPr>
          <p:cNvPr id="5" name="Picture 4">
            <a:extLst>
              <a:ext uri="{FF2B5EF4-FFF2-40B4-BE49-F238E27FC236}">
                <a16:creationId xmlns:a16="http://schemas.microsoft.com/office/drawing/2014/main" id="{B42A7CA4-DD87-D046-B46C-6CB83596CFAE}"/>
              </a:ext>
            </a:extLst>
          </p:cNvPr>
          <p:cNvPicPr>
            <a:picLocks noChangeAspect="1"/>
          </p:cNvPicPr>
          <p:nvPr/>
        </p:nvPicPr>
        <p:blipFill>
          <a:blip r:embed="rId2"/>
          <a:stretch>
            <a:fillRect/>
          </a:stretch>
        </p:blipFill>
        <p:spPr>
          <a:xfrm>
            <a:off x="3058511" y="1897794"/>
            <a:ext cx="4725495" cy="4171471"/>
          </a:xfrm>
          <a:prstGeom prst="rect">
            <a:avLst/>
          </a:prstGeom>
        </p:spPr>
      </p:pic>
    </p:spTree>
    <p:extLst>
      <p:ext uri="{BB962C8B-B14F-4D97-AF65-F5344CB8AC3E}">
        <p14:creationId xmlns:p14="http://schemas.microsoft.com/office/powerpoint/2010/main" val="19938457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bwMode="auto">
          <a:xfrm>
            <a:off x="122766" y="2983428"/>
            <a:ext cx="2849034" cy="2426772"/>
          </a:xfrm>
          <a:prstGeom prst="rect">
            <a:avLst/>
          </a:prstGeom>
          <a:solidFill>
            <a:schemeClr val="dk1">
              <a:alpha val="53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 name="Title 1"/>
          <p:cNvSpPr txBox="1">
            <a:spLocks/>
          </p:cNvSpPr>
          <p:nvPr/>
        </p:nvSpPr>
        <p:spPr>
          <a:xfrm>
            <a:off x="457200" y="3200400"/>
            <a:ext cx="2971800" cy="1219200"/>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Valve Manifold Assembly</a:t>
            </a:r>
          </a:p>
        </p:txBody>
      </p:sp>
      <p:sp>
        <p:nvSpPr>
          <p:cNvPr id="5" name="TextBox 4"/>
          <p:cNvSpPr txBox="1"/>
          <p:nvPr/>
        </p:nvSpPr>
        <p:spPr>
          <a:xfrm>
            <a:off x="914400" y="2346344"/>
            <a:ext cx="2590800" cy="369332"/>
          </a:xfrm>
          <a:prstGeom prst="rect">
            <a:avLst/>
          </a:prstGeom>
          <a:noFill/>
        </p:spPr>
        <p:txBody>
          <a:bodyPr wrap="square" rtlCol="0">
            <a:spAutoFit/>
          </a:bodyPr>
          <a:lstStyle/>
          <a:p>
            <a:r>
              <a:rPr lang="en-US"/>
              <a:t>Filter/Regulator Combo</a:t>
            </a:r>
            <a:endParaRPr lang="en-US" dirty="0"/>
          </a:p>
        </p:txBody>
      </p:sp>
      <p:sp>
        <p:nvSpPr>
          <p:cNvPr id="6" name="TextBox 5"/>
          <p:cNvSpPr txBox="1"/>
          <p:nvPr/>
        </p:nvSpPr>
        <p:spPr>
          <a:xfrm>
            <a:off x="4724400" y="1066800"/>
            <a:ext cx="990600" cy="646331"/>
          </a:xfrm>
          <a:prstGeom prst="rect">
            <a:avLst/>
          </a:prstGeom>
          <a:noFill/>
        </p:spPr>
        <p:txBody>
          <a:bodyPr wrap="square" rtlCol="0">
            <a:spAutoFit/>
          </a:bodyPr>
          <a:lstStyle/>
          <a:p>
            <a:r>
              <a:rPr lang="en-US" dirty="0"/>
              <a:t>Electric Valve (1) </a:t>
            </a:r>
          </a:p>
        </p:txBody>
      </p:sp>
      <p:sp>
        <p:nvSpPr>
          <p:cNvPr id="7" name="TextBox 6"/>
          <p:cNvSpPr txBox="1"/>
          <p:nvPr/>
        </p:nvSpPr>
        <p:spPr>
          <a:xfrm>
            <a:off x="4229100" y="5715000"/>
            <a:ext cx="990600" cy="646331"/>
          </a:xfrm>
          <a:prstGeom prst="rect">
            <a:avLst/>
          </a:prstGeom>
          <a:noFill/>
        </p:spPr>
        <p:txBody>
          <a:bodyPr wrap="square" rtlCol="0">
            <a:spAutoFit/>
          </a:bodyPr>
          <a:lstStyle/>
          <a:p>
            <a:r>
              <a:rPr lang="en-US" dirty="0"/>
              <a:t>Electric Valve (2) </a:t>
            </a:r>
          </a:p>
        </p:txBody>
      </p:sp>
      <p:sp>
        <p:nvSpPr>
          <p:cNvPr id="8" name="TextBox 7"/>
          <p:cNvSpPr txBox="1"/>
          <p:nvPr/>
        </p:nvSpPr>
        <p:spPr>
          <a:xfrm>
            <a:off x="7315200" y="3348335"/>
            <a:ext cx="1066800" cy="923330"/>
          </a:xfrm>
          <a:prstGeom prst="rect">
            <a:avLst/>
          </a:prstGeom>
          <a:noFill/>
        </p:spPr>
        <p:txBody>
          <a:bodyPr wrap="square" rtlCol="0">
            <a:spAutoFit/>
          </a:bodyPr>
          <a:lstStyle/>
          <a:p>
            <a:r>
              <a:rPr lang="en-US"/>
              <a:t>PVC Manifold Pipe</a:t>
            </a:r>
            <a:endParaRPr lang="en-US" dirty="0"/>
          </a:p>
        </p:txBody>
      </p:sp>
    </p:spTree>
    <p:extLst>
      <p:ext uri="{BB962C8B-B14F-4D97-AF65-F5344CB8AC3E}">
        <p14:creationId xmlns:p14="http://schemas.microsoft.com/office/powerpoint/2010/main" val="13381600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029200"/>
            <a:ext cx="1752600" cy="461665"/>
          </a:xfrm>
          <a:prstGeom prst="rect">
            <a:avLst/>
          </a:prstGeom>
          <a:noFill/>
        </p:spPr>
        <p:txBody>
          <a:bodyPr wrap="square" rtlCol="0">
            <a:spAutoFit/>
          </a:bodyPr>
          <a:lstStyle/>
          <a:p>
            <a:r>
              <a:rPr lang="en-US" sz="2400" dirty="0" err="1">
                <a:solidFill>
                  <a:srgbClr val="FFFF00"/>
                </a:solidFill>
              </a:rPr>
              <a:t>Transfrmer</a:t>
            </a:r>
            <a:endParaRPr lang="en-US" sz="2400" dirty="0">
              <a:solidFill>
                <a:srgbClr val="FFFF00"/>
              </a:solidFill>
            </a:endParaRPr>
          </a:p>
        </p:txBody>
      </p:sp>
      <p:sp>
        <p:nvSpPr>
          <p:cNvPr id="11" name="Rectangle 10"/>
          <p:cNvSpPr/>
          <p:nvPr/>
        </p:nvSpPr>
        <p:spPr bwMode="auto">
          <a:xfrm>
            <a:off x="46566" y="13217"/>
            <a:ext cx="4754033" cy="1082382"/>
          </a:xfrm>
          <a:prstGeom prst="rect">
            <a:avLst/>
          </a:prstGeom>
          <a:solidFill>
            <a:schemeClr val="dk1">
              <a:alpha val="53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Title 1"/>
          <p:cNvSpPr txBox="1">
            <a:spLocks/>
          </p:cNvSpPr>
          <p:nvPr/>
        </p:nvSpPr>
        <p:spPr>
          <a:xfrm>
            <a:off x="380999" y="230188"/>
            <a:ext cx="4572001" cy="663280"/>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a:t>Controller Wiring</a:t>
            </a:r>
            <a:endParaRPr lang="en-US" dirty="0"/>
          </a:p>
        </p:txBody>
      </p:sp>
      <p:pic>
        <p:nvPicPr>
          <p:cNvPr id="7" name="Picture 6">
            <a:extLst>
              <a:ext uri="{FF2B5EF4-FFF2-40B4-BE49-F238E27FC236}">
                <a16:creationId xmlns:a16="http://schemas.microsoft.com/office/drawing/2014/main" id="{ABAE1A43-29D0-7E42-A6F4-EB0B50796A45}"/>
              </a:ext>
            </a:extLst>
          </p:cNvPr>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245184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81200"/>
            <a:ext cx="9144000" cy="4733636"/>
          </a:xfrm>
          <a:prstGeom prst="rect">
            <a:avLst/>
          </a:prstGeom>
        </p:spPr>
      </p:pic>
      <p:sp>
        <p:nvSpPr>
          <p:cNvPr id="2" name="Title 1"/>
          <p:cNvSpPr>
            <a:spLocks noGrp="1"/>
          </p:cNvSpPr>
          <p:nvPr>
            <p:ph type="title"/>
          </p:nvPr>
        </p:nvSpPr>
        <p:spPr/>
        <p:txBody>
          <a:bodyPr/>
          <a:lstStyle/>
          <a:p>
            <a:r>
              <a:rPr lang="en-US" dirty="0"/>
              <a:t>Irrigation Plan</a:t>
            </a:r>
          </a:p>
        </p:txBody>
      </p:sp>
      <p:sp>
        <p:nvSpPr>
          <p:cNvPr id="4" name="Text Placeholder 3"/>
          <p:cNvSpPr>
            <a:spLocks noGrp="1"/>
          </p:cNvSpPr>
          <p:nvPr>
            <p:ph type="body" sz="quarter" idx="10"/>
          </p:nvPr>
        </p:nvSpPr>
        <p:spPr>
          <a:xfrm>
            <a:off x="397933" y="1371600"/>
            <a:ext cx="3200400" cy="443198"/>
          </a:xfrm>
        </p:spPr>
        <p:txBody>
          <a:bodyPr>
            <a:normAutofit lnSpcReduction="10000"/>
          </a:bodyPr>
          <a:lstStyle/>
          <a:p>
            <a:r>
              <a:rPr lang="en-US" dirty="0"/>
              <a:t>Sample Drawing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0666" y="-12192"/>
            <a:ext cx="3103334" cy="4203192"/>
          </a:xfrm>
          <a:prstGeom prst="rect">
            <a:avLst/>
          </a:prstGeom>
        </p:spPr>
      </p:pic>
    </p:spTree>
    <p:extLst>
      <p:ext uri="{BB962C8B-B14F-4D97-AF65-F5344CB8AC3E}">
        <p14:creationId xmlns:p14="http://schemas.microsoft.com/office/powerpoint/2010/main" val="34367076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200"/>
            <a:ext cx="9143999" cy="6096000"/>
          </a:xfrm>
          <a:prstGeom prst="rect">
            <a:avLst/>
          </a:prstGeom>
        </p:spPr>
      </p:pic>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385356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9E816F-23CD-5942-82A5-C2A7B0F2247D}"/>
              </a:ext>
            </a:extLst>
          </p:cNvPr>
          <p:cNvSpPr>
            <a:spLocks noGrp="1"/>
          </p:cNvSpPr>
          <p:nvPr>
            <p:ph type="subTitle" idx="1"/>
          </p:nvPr>
        </p:nvSpPr>
        <p:spPr>
          <a:xfrm>
            <a:off x="4410776" y="159026"/>
            <a:ext cx="4184583" cy="6410739"/>
          </a:xfrm>
        </p:spPr>
        <p:txBody>
          <a:bodyPr>
            <a:normAutofit lnSpcReduction="10000"/>
          </a:bodyPr>
          <a:lstStyle/>
          <a:p>
            <a:r>
              <a:rPr lang="en-US" sz="2400" dirty="0">
                <a:solidFill>
                  <a:schemeClr val="tx1"/>
                </a:solidFill>
              </a:rPr>
              <a:t>Make sure you set automatic sprinklers correctly and adjust it as conditions change.</a:t>
            </a:r>
          </a:p>
          <a:p>
            <a:endParaRPr lang="en-US" sz="2400" dirty="0">
              <a:solidFill>
                <a:schemeClr val="tx1"/>
              </a:solidFill>
            </a:endParaRPr>
          </a:p>
          <a:p>
            <a:r>
              <a:rPr lang="en-US" sz="2400" dirty="0">
                <a:solidFill>
                  <a:schemeClr val="tx1"/>
                </a:solidFill>
              </a:rPr>
              <a:t> Water early in the morning to reduce the evaporation rate. </a:t>
            </a:r>
          </a:p>
          <a:p>
            <a:endParaRPr lang="en-US" sz="2400" dirty="0">
              <a:solidFill>
                <a:schemeClr val="tx1"/>
              </a:solidFill>
            </a:endParaRPr>
          </a:p>
          <a:p>
            <a:r>
              <a:rPr lang="en-US" sz="2400" dirty="0">
                <a:solidFill>
                  <a:schemeClr val="tx1"/>
                </a:solidFill>
              </a:rPr>
              <a:t>If water runs off your yard, split your watering times into two or more sessions. </a:t>
            </a:r>
          </a:p>
          <a:p>
            <a:endParaRPr lang="en-US" sz="2400" dirty="0">
              <a:solidFill>
                <a:schemeClr val="tx1"/>
              </a:solidFill>
            </a:endParaRPr>
          </a:p>
          <a:p>
            <a:r>
              <a:rPr lang="en-US" sz="2400" dirty="0">
                <a:solidFill>
                  <a:schemeClr val="tx1"/>
                </a:solidFill>
              </a:rPr>
              <a:t>Be sure to turn off your system if you’re getting enough water from rain showers.</a:t>
            </a:r>
          </a:p>
        </p:txBody>
      </p:sp>
      <p:pic>
        <p:nvPicPr>
          <p:cNvPr id="5" name="Picture Placeholder 4">
            <a:extLst>
              <a:ext uri="{FF2B5EF4-FFF2-40B4-BE49-F238E27FC236}">
                <a16:creationId xmlns:a16="http://schemas.microsoft.com/office/drawing/2014/main" id="{27B230E9-5B5C-CB42-99C5-D0A9F041F7C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118860" y="237781"/>
            <a:ext cx="2291452" cy="2712055"/>
          </a:xfrm>
          <a:prstGeom prst="rect">
            <a:avLst/>
          </a:prstGeom>
        </p:spPr>
      </p:pic>
      <p:pic>
        <p:nvPicPr>
          <p:cNvPr id="7" name="Picture 6">
            <a:extLst>
              <a:ext uri="{FF2B5EF4-FFF2-40B4-BE49-F238E27FC236}">
                <a16:creationId xmlns:a16="http://schemas.microsoft.com/office/drawing/2014/main" id="{52D488DF-F881-8946-A6D6-67E847CD4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286" y="3163887"/>
            <a:ext cx="3998600" cy="2571182"/>
          </a:xfrm>
          <a:prstGeom prst="rect">
            <a:avLst/>
          </a:prstGeom>
        </p:spPr>
      </p:pic>
      <p:sp>
        <p:nvSpPr>
          <p:cNvPr id="8" name="TextBox 7">
            <a:extLst>
              <a:ext uri="{FF2B5EF4-FFF2-40B4-BE49-F238E27FC236}">
                <a16:creationId xmlns:a16="http://schemas.microsoft.com/office/drawing/2014/main" id="{AE710CDC-E3F9-8743-99AE-52EFD3BE3485}"/>
              </a:ext>
            </a:extLst>
          </p:cNvPr>
          <p:cNvSpPr txBox="1"/>
          <p:nvPr/>
        </p:nvSpPr>
        <p:spPr>
          <a:xfrm>
            <a:off x="1324532" y="2949836"/>
            <a:ext cx="2008533" cy="246221"/>
          </a:xfrm>
          <a:prstGeom prst="rect">
            <a:avLst/>
          </a:prstGeom>
          <a:noFill/>
        </p:spPr>
        <p:txBody>
          <a:bodyPr wrap="square" rtlCol="0">
            <a:spAutoFit/>
          </a:bodyPr>
          <a:lstStyle/>
          <a:p>
            <a:r>
              <a:rPr lang="en-US" sz="1000" dirty="0"/>
              <a:t>Photo by </a:t>
            </a:r>
            <a:r>
              <a:rPr lang="en-US" sz="1000" dirty="0" err="1"/>
              <a:t>mraIrrigation</a:t>
            </a:r>
            <a:endParaRPr lang="en-US" sz="1000" dirty="0"/>
          </a:p>
        </p:txBody>
      </p:sp>
    </p:spTree>
    <p:extLst>
      <p:ext uri="{BB962C8B-B14F-4D97-AF65-F5344CB8AC3E}">
        <p14:creationId xmlns:p14="http://schemas.microsoft.com/office/powerpoint/2010/main" val="1234996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3E38CD-977B-0F4E-A9DA-4D2DDFEBC2D9}"/>
              </a:ext>
            </a:extLst>
          </p:cNvPr>
          <p:cNvSpPr>
            <a:spLocks noGrp="1"/>
          </p:cNvSpPr>
          <p:nvPr>
            <p:ph type="subTitle" idx="1"/>
          </p:nvPr>
        </p:nvSpPr>
        <p:spPr>
          <a:xfrm>
            <a:off x="4410776" y="924339"/>
            <a:ext cx="4184583" cy="4880113"/>
          </a:xfrm>
        </p:spPr>
        <p:txBody>
          <a:bodyPr>
            <a:normAutofit/>
          </a:bodyPr>
          <a:lstStyle/>
          <a:p>
            <a:r>
              <a:rPr lang="en-US" dirty="0"/>
              <a:t>sprinkler bodies with integral pressure regulation can provide a constant flow at the sprinkler nozzle to help reduce water waste and provide more uniform distribution of water across the landscape. </a:t>
            </a:r>
          </a:p>
          <a:p>
            <a:endParaRPr lang="en-US" dirty="0"/>
          </a:p>
        </p:txBody>
      </p:sp>
      <p:pic>
        <p:nvPicPr>
          <p:cNvPr id="5" name="Picture Placeholder 4">
            <a:extLst>
              <a:ext uri="{FF2B5EF4-FFF2-40B4-BE49-F238E27FC236}">
                <a16:creationId xmlns:a16="http://schemas.microsoft.com/office/drawing/2014/main" id="{BA63C1F8-B81D-5949-8FA4-413A5D92976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6" name="Picture 5">
            <a:extLst>
              <a:ext uri="{FF2B5EF4-FFF2-40B4-BE49-F238E27FC236}">
                <a16:creationId xmlns:a16="http://schemas.microsoft.com/office/drawing/2014/main" id="{CDEDA058-E4E5-4446-9301-5F3A3D70F7BA}"/>
              </a:ext>
            </a:extLst>
          </p:cNvPr>
          <p:cNvPicPr>
            <a:picLocks noChangeAspect="1"/>
          </p:cNvPicPr>
          <p:nvPr/>
        </p:nvPicPr>
        <p:blipFill>
          <a:blip r:embed="rId3"/>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B16FCE71-137C-C942-8CBE-B1857DE2D260}"/>
              </a:ext>
            </a:extLst>
          </p:cNvPr>
          <p:cNvSpPr txBox="1"/>
          <p:nvPr/>
        </p:nvSpPr>
        <p:spPr>
          <a:xfrm>
            <a:off x="2762249" y="5257800"/>
            <a:ext cx="2008533" cy="246221"/>
          </a:xfrm>
          <a:prstGeom prst="rect">
            <a:avLst/>
          </a:prstGeom>
          <a:noFill/>
        </p:spPr>
        <p:txBody>
          <a:bodyPr wrap="square" rtlCol="0">
            <a:spAutoFit/>
          </a:bodyPr>
          <a:lstStyle/>
          <a:p>
            <a:r>
              <a:rPr lang="en-US" sz="1000" dirty="0"/>
              <a:t>Photo by DIY Network</a:t>
            </a:r>
          </a:p>
        </p:txBody>
      </p:sp>
    </p:spTree>
    <p:extLst>
      <p:ext uri="{BB962C8B-B14F-4D97-AF65-F5344CB8AC3E}">
        <p14:creationId xmlns:p14="http://schemas.microsoft.com/office/powerpoint/2010/main" val="173590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64797"/>
          </a:xfrm>
        </p:spPr>
        <p:txBody>
          <a:bodyPr>
            <a:normAutofit fontScale="90000"/>
          </a:bodyPr>
          <a:lstStyle/>
          <a:p>
            <a:r>
              <a:rPr lang="en-US" dirty="0"/>
              <a:t>Nursery Operations</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786" y="789153"/>
            <a:ext cx="9107214" cy="6071475"/>
          </a:xfrm>
        </p:spPr>
      </p:pic>
      <p:sp>
        <p:nvSpPr>
          <p:cNvPr id="4" name="TextBox 3"/>
          <p:cNvSpPr txBox="1"/>
          <p:nvPr/>
        </p:nvSpPr>
        <p:spPr>
          <a:xfrm>
            <a:off x="6858000" y="6400800"/>
            <a:ext cx="2133600" cy="307777"/>
          </a:xfrm>
          <a:prstGeom prst="rect">
            <a:avLst/>
          </a:prstGeom>
          <a:noFill/>
        </p:spPr>
        <p:txBody>
          <a:bodyPr wrap="square" rtlCol="0">
            <a:spAutoFit/>
          </a:bodyPr>
          <a:lstStyle/>
          <a:p>
            <a:r>
              <a:rPr lang="en-US" sz="1400" dirty="0"/>
              <a:t>Photo by: G. Huber, UGA</a:t>
            </a:r>
          </a:p>
        </p:txBody>
      </p:sp>
    </p:spTree>
    <p:extLst>
      <p:ext uri="{BB962C8B-B14F-4D97-AF65-F5344CB8AC3E}">
        <p14:creationId xmlns:p14="http://schemas.microsoft.com/office/powerpoint/2010/main" val="539361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4D295C-F79A-7440-AC8E-8C8DE2821106}"/>
              </a:ext>
            </a:extLst>
          </p:cNvPr>
          <p:cNvSpPr>
            <a:spLocks noGrp="1"/>
          </p:cNvSpPr>
          <p:nvPr>
            <p:ph type="subTitle" idx="1"/>
          </p:nvPr>
        </p:nvSpPr>
        <p:spPr>
          <a:xfrm>
            <a:off x="4410776" y="795130"/>
            <a:ext cx="4184583" cy="4462670"/>
          </a:xfrm>
        </p:spPr>
        <p:txBody>
          <a:bodyPr>
            <a:normAutofit/>
          </a:bodyPr>
          <a:lstStyle/>
          <a:p>
            <a:r>
              <a:rPr lang="en-US" dirty="0">
                <a:solidFill>
                  <a:schemeClr val="tx1"/>
                </a:solidFill>
              </a:rPr>
              <a:t>Pay attention to spacing between sprinklers during replacement to ensure the sprinklers have a matched precipitation rate, have matched trajectories, and offer head-to-head coverage. </a:t>
            </a:r>
          </a:p>
          <a:p>
            <a:endParaRPr lang="en-US" dirty="0"/>
          </a:p>
        </p:txBody>
      </p:sp>
      <p:pic>
        <p:nvPicPr>
          <p:cNvPr id="5" name="Picture Placeholder 4">
            <a:extLst>
              <a:ext uri="{FF2B5EF4-FFF2-40B4-BE49-F238E27FC236}">
                <a16:creationId xmlns:a16="http://schemas.microsoft.com/office/drawing/2014/main" id="{CBC45CF8-67F2-AA4B-9657-9D93B642363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6" name="TextBox 5">
            <a:extLst>
              <a:ext uri="{FF2B5EF4-FFF2-40B4-BE49-F238E27FC236}">
                <a16:creationId xmlns:a16="http://schemas.microsoft.com/office/drawing/2014/main" id="{42AF3FC4-309E-1642-8FF9-2BFB14D0545F}"/>
              </a:ext>
            </a:extLst>
          </p:cNvPr>
          <p:cNvSpPr txBox="1"/>
          <p:nvPr/>
        </p:nvSpPr>
        <p:spPr>
          <a:xfrm>
            <a:off x="2642980" y="5257800"/>
            <a:ext cx="2008533" cy="246221"/>
          </a:xfrm>
          <a:prstGeom prst="rect">
            <a:avLst/>
          </a:prstGeom>
          <a:noFill/>
        </p:spPr>
        <p:txBody>
          <a:bodyPr wrap="square" rtlCol="0">
            <a:spAutoFit/>
          </a:bodyPr>
          <a:lstStyle/>
          <a:p>
            <a:r>
              <a:rPr lang="en-US" sz="1000" dirty="0"/>
              <a:t>Photo by lawn-</a:t>
            </a:r>
            <a:r>
              <a:rPr lang="en-US" sz="1000" dirty="0" err="1"/>
              <a:t>care.co.nz</a:t>
            </a:r>
            <a:endParaRPr lang="en-US" sz="1000" dirty="0"/>
          </a:p>
        </p:txBody>
      </p:sp>
    </p:spTree>
    <p:extLst>
      <p:ext uri="{BB962C8B-B14F-4D97-AF65-F5344CB8AC3E}">
        <p14:creationId xmlns:p14="http://schemas.microsoft.com/office/powerpoint/2010/main" val="1988830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Your Knowledge</a:t>
            </a:r>
          </a:p>
        </p:txBody>
      </p:sp>
      <p:sp>
        <p:nvSpPr>
          <p:cNvPr id="3" name="Content Placeholder 2"/>
          <p:cNvSpPr>
            <a:spLocks noGrp="1"/>
          </p:cNvSpPr>
          <p:nvPr>
            <p:ph idx="1"/>
          </p:nvPr>
        </p:nvSpPr>
        <p:spPr/>
        <p:txBody>
          <a:bodyPr/>
          <a:lstStyle/>
          <a:p>
            <a:pPr marL="0" indent="0">
              <a:buNone/>
            </a:pPr>
            <a:r>
              <a:rPr lang="en-US" dirty="0"/>
              <a:t>Using the training kit provided:</a:t>
            </a:r>
          </a:p>
          <a:p>
            <a:pPr marL="514350" indent="-514350">
              <a:buFont typeface="+mj-lt"/>
              <a:buAutoNum type="arabicPeriod"/>
            </a:pPr>
            <a:r>
              <a:rPr lang="en-US" dirty="0"/>
              <a:t>Identify all tools and irrigation parts</a:t>
            </a:r>
          </a:p>
          <a:p>
            <a:pPr marL="514350" indent="-514350">
              <a:buFont typeface="+mj-lt"/>
              <a:buAutoNum type="arabicPeriod"/>
            </a:pPr>
            <a:r>
              <a:rPr lang="en-US" dirty="0"/>
              <a:t>Assemble the appropriate components for a drip irrigation system.</a:t>
            </a:r>
          </a:p>
          <a:p>
            <a:pPr marL="514350" indent="-514350">
              <a:buFont typeface="+mj-lt"/>
              <a:buAutoNum type="arabicPeriod"/>
            </a:pPr>
            <a:r>
              <a:rPr lang="en-US" dirty="0"/>
              <a:t>Assemble the appropriate components for an overhead irrigation system.</a:t>
            </a:r>
          </a:p>
          <a:p>
            <a:pPr marL="514350" indent="-514350">
              <a:buFont typeface="+mj-lt"/>
              <a:buAutoNum type="arabicPeriod"/>
            </a:pPr>
            <a:r>
              <a:rPr lang="en-US" dirty="0"/>
              <a:t>Explain the pros and cons of drip and overhead irrigation methods</a:t>
            </a:r>
          </a:p>
          <a:p>
            <a:endParaRPr lang="en-US" dirty="0"/>
          </a:p>
        </p:txBody>
      </p:sp>
    </p:spTree>
    <p:extLst>
      <p:ext uri="{BB962C8B-B14F-4D97-AF65-F5344CB8AC3E}">
        <p14:creationId xmlns:p14="http://schemas.microsoft.com/office/powerpoint/2010/main" val="1676062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FF5B-EB92-AD4F-A3BE-6A3E43F52077}"/>
              </a:ext>
            </a:extLst>
          </p:cNvPr>
          <p:cNvSpPr>
            <a:spLocks noGrp="1"/>
          </p:cNvSpPr>
          <p:nvPr>
            <p:ph type="title"/>
          </p:nvPr>
        </p:nvSpPr>
        <p:spPr>
          <a:xfrm>
            <a:off x="539198" y="0"/>
            <a:ext cx="7886700" cy="1325563"/>
          </a:xfrm>
        </p:spPr>
        <p:txBody>
          <a:bodyPr/>
          <a:lstStyle/>
          <a:p>
            <a:r>
              <a:rPr lang="en-US" dirty="0"/>
              <a:t>QUESTIONS ?</a:t>
            </a:r>
          </a:p>
        </p:txBody>
      </p:sp>
      <p:pic>
        <p:nvPicPr>
          <p:cNvPr id="4" name="Content Placeholder 3">
            <a:extLst>
              <a:ext uri="{FF2B5EF4-FFF2-40B4-BE49-F238E27FC236}">
                <a16:creationId xmlns:a16="http://schemas.microsoft.com/office/drawing/2014/main" id="{69347884-EDD7-044A-B4A9-7F5CEBB8398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91410" y="1149764"/>
            <a:ext cx="5798502" cy="4351338"/>
          </a:xfrm>
          <a:prstGeom prst="rect">
            <a:avLst/>
          </a:prstGeom>
        </p:spPr>
      </p:pic>
    </p:spTree>
    <p:extLst>
      <p:ext uri="{BB962C8B-B14F-4D97-AF65-F5344CB8AC3E}">
        <p14:creationId xmlns:p14="http://schemas.microsoft.com/office/powerpoint/2010/main" val="39863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876" y="-350641"/>
            <a:ext cx="7886700" cy="1325563"/>
          </a:xfrm>
        </p:spPr>
        <p:txBody>
          <a:bodyPr/>
          <a:lstStyle/>
          <a:p>
            <a:r>
              <a:rPr lang="en-US" dirty="0"/>
              <a:t>Food Production</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181220" y="1676400"/>
            <a:ext cx="3581780" cy="2699147"/>
          </a:xfrm>
          <a:prstGeom prst="rect">
            <a:avLst/>
          </a:prstGeom>
        </p:spPr>
      </p:pic>
      <p:pic>
        <p:nvPicPr>
          <p:cNvPr id="4" name="Picture 3"/>
          <p:cNvPicPr>
            <a:picLocks noChangeAspect="1"/>
          </p:cNvPicPr>
          <p:nvPr/>
        </p:nvPicPr>
        <p:blipFill>
          <a:blip r:embed="rId3"/>
          <a:stretch>
            <a:fillRect/>
          </a:stretch>
        </p:blipFill>
        <p:spPr>
          <a:xfrm>
            <a:off x="91937" y="1054860"/>
            <a:ext cx="4786313" cy="3593306"/>
          </a:xfrm>
          <a:prstGeom prst="rect">
            <a:avLst/>
          </a:prstGeom>
        </p:spPr>
      </p:pic>
      <p:sp>
        <p:nvSpPr>
          <p:cNvPr id="3" name="TextBox 2"/>
          <p:cNvSpPr txBox="1"/>
          <p:nvPr/>
        </p:nvSpPr>
        <p:spPr>
          <a:xfrm>
            <a:off x="41438" y="4901920"/>
            <a:ext cx="4887310" cy="461665"/>
          </a:xfrm>
          <a:prstGeom prst="rect">
            <a:avLst/>
          </a:prstGeom>
          <a:noFill/>
        </p:spPr>
        <p:txBody>
          <a:bodyPr wrap="square" rtlCol="0">
            <a:spAutoFit/>
          </a:bodyPr>
          <a:lstStyle/>
          <a:p>
            <a:r>
              <a:rPr lang="en-US" sz="2400" dirty="0"/>
              <a:t>Hydroponics/Aquaponics Raft System</a:t>
            </a:r>
          </a:p>
        </p:txBody>
      </p:sp>
      <p:sp>
        <p:nvSpPr>
          <p:cNvPr id="7" name="TextBox 6"/>
          <p:cNvSpPr txBox="1"/>
          <p:nvPr/>
        </p:nvSpPr>
        <p:spPr>
          <a:xfrm>
            <a:off x="5181220" y="1054860"/>
            <a:ext cx="4234087" cy="461665"/>
          </a:xfrm>
          <a:prstGeom prst="rect">
            <a:avLst/>
          </a:prstGeom>
          <a:noFill/>
        </p:spPr>
        <p:txBody>
          <a:bodyPr wrap="square" rtlCol="0">
            <a:spAutoFit/>
          </a:bodyPr>
          <a:lstStyle/>
          <a:p>
            <a:r>
              <a:rPr lang="en-US" sz="2400" dirty="0"/>
              <a:t>Hydroponics Gutter System</a:t>
            </a:r>
          </a:p>
        </p:txBody>
      </p:sp>
    </p:spTree>
    <p:extLst>
      <p:ext uri="{BB962C8B-B14F-4D97-AF65-F5344CB8AC3E}">
        <p14:creationId xmlns:p14="http://schemas.microsoft.com/office/powerpoint/2010/main" val="69273616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EA2A2"/>
      </a:dk2>
      <a:lt2>
        <a:srgbClr val="D6D2C3"/>
      </a:lt2>
      <a:accent1>
        <a:srgbClr val="BA0C2F"/>
      </a:accent1>
      <a:accent2>
        <a:srgbClr val="E3002B"/>
      </a:accent2>
      <a:accent3>
        <a:srgbClr val="BFB800"/>
      </a:accent3>
      <a:accent4>
        <a:srgbClr val="00A3AD"/>
      </a:accent4>
      <a:accent5>
        <a:srgbClr val="C8D8EB"/>
      </a:accent5>
      <a:accent6>
        <a:srgbClr val="004E60"/>
      </a:accent6>
      <a:hlink>
        <a:srgbClr val="E3002B"/>
      </a:hlink>
      <a:folHlink>
        <a:srgbClr val="9EA2A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B17E0D6-6123-9241-81E3-FD1F04782567}" vid="{EEEBC7E1-E7D7-BB4F-929B-E8693D22D39D}"/>
    </a:ext>
  </a:extLst>
</a:theme>
</file>

<file path=ppt/theme/theme2.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CAESPPTtemplaterev2018 (2)</Template>
  <TotalTime>377</TotalTime>
  <Words>2353</Words>
  <Application>Microsoft Macintosh PowerPoint</Application>
  <PresentationFormat>On-screen Show (4:3)</PresentationFormat>
  <Paragraphs>417</Paragraphs>
  <Slides>82</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82</vt:i4>
      </vt:variant>
    </vt:vector>
  </HeadingPairs>
  <TitlesOfParts>
    <vt:vector size="94" baseType="lpstr">
      <vt:lpstr>Arial</vt:lpstr>
      <vt:lpstr>Arial Hebrew</vt:lpstr>
      <vt:lpstr>Calibri</vt:lpstr>
      <vt:lpstr>Calibri Light</vt:lpstr>
      <vt:lpstr>Georgia</vt:lpstr>
      <vt:lpstr>merriweather Sans light</vt:lpstr>
      <vt:lpstr>Merriweather Sans Regular</vt:lpstr>
      <vt:lpstr>Segoe</vt:lpstr>
      <vt:lpstr>Wingdings</vt:lpstr>
      <vt:lpstr>Wingdings 2</vt:lpstr>
      <vt:lpstr>Office Theme</vt:lpstr>
      <vt:lpstr>Blue Segoe 4-3 template-template_April-17-2007</vt:lpstr>
      <vt:lpstr>Landscape Irrigation </vt:lpstr>
      <vt:lpstr>Training Series</vt:lpstr>
      <vt:lpstr>Course I – Objectives</vt:lpstr>
      <vt:lpstr>By the end of the training you will: </vt:lpstr>
      <vt:lpstr>Industry Scope</vt:lpstr>
      <vt:lpstr>Irrigation and Water Management: A Universal Skill in Plant Care</vt:lpstr>
      <vt:lpstr>Residential and Commercial Landscapes</vt:lpstr>
      <vt:lpstr>Nursery Operations</vt:lpstr>
      <vt:lpstr>Food Production</vt:lpstr>
      <vt:lpstr>Parks and Recreation</vt:lpstr>
      <vt:lpstr>Irrigation Industry</vt:lpstr>
      <vt:lpstr>How Does Water Affect Plant Growth?  </vt:lpstr>
      <vt:lpstr>Watering and Plant Health</vt:lpstr>
      <vt:lpstr>How do plants use water?</vt:lpstr>
      <vt:lpstr>What’s wrong with this plant?</vt:lpstr>
      <vt:lpstr>What’s wrong with this plant?</vt:lpstr>
      <vt:lpstr>PowerPoint Presentation</vt:lpstr>
      <vt:lpstr>Evapotranspiration (EVT)</vt:lpstr>
      <vt:lpstr>4 Watering Principles</vt:lpstr>
      <vt:lpstr>Watering Principles</vt:lpstr>
      <vt:lpstr>Water the Roots! NOT the Foliage</vt:lpstr>
      <vt:lpstr>Watering Principles</vt:lpstr>
      <vt:lpstr>A Single Landscape has Different Watering Requirements</vt:lpstr>
      <vt:lpstr>Watering Needs Vary by Plant Type</vt:lpstr>
      <vt:lpstr>PowerPoint Presentation</vt:lpstr>
      <vt:lpstr>Brief Review of Watering Principles</vt:lpstr>
      <vt:lpstr>Key Points - Watering Principles</vt:lpstr>
      <vt:lpstr>Key Points - Watering Principles</vt:lpstr>
      <vt:lpstr>Key Points - Watering Principles</vt:lpstr>
      <vt:lpstr>Laws &amp; Regulations</vt:lpstr>
      <vt:lpstr>Georgia Water Stewardship Act of 2010</vt:lpstr>
      <vt:lpstr>EPD Permitted Water Systems</vt:lpstr>
      <vt:lpstr>PowerPoint Presentation</vt:lpstr>
      <vt:lpstr>Ga Water Stewardship Act</vt:lpstr>
      <vt:lpstr>GWSA Drought Level 2 - Odd/Even 2-day Outdoor Watering Schedules</vt:lpstr>
      <vt:lpstr>Key Points – Laws &amp; Regulations</vt:lpstr>
      <vt:lpstr>Key Points – Laws &amp; Regulations</vt:lpstr>
      <vt:lpstr>Irrigation Methods and Components</vt:lpstr>
      <vt:lpstr>Irrigation Trivia</vt:lpstr>
      <vt:lpstr>Irrigation Trivia</vt:lpstr>
      <vt:lpstr>Typical Landscape Irrigation Systems</vt:lpstr>
      <vt:lpstr>Drip Irrigation </vt:lpstr>
      <vt:lpstr>PowerPoint Presentation</vt:lpstr>
      <vt:lpstr>PowerPoint Presentation</vt:lpstr>
      <vt:lpstr>Where is drip useful?</vt:lpstr>
      <vt:lpstr>Pros and Cons of Drip Irrigation</vt:lpstr>
      <vt:lpstr>Overhead Irrigation </vt:lpstr>
      <vt:lpstr>Sprinkler Systems </vt:lpstr>
      <vt:lpstr>Pros and Cons of Overhead Irrigation</vt:lpstr>
      <vt:lpstr>Water Source/Point of Connection</vt:lpstr>
      <vt:lpstr>Sample Connection: Public Water Supply</vt:lpstr>
      <vt:lpstr>PowerPoint Presentation</vt:lpstr>
      <vt:lpstr>Public Water Source/Point of Connection</vt:lpstr>
      <vt:lpstr>“RPZ“– Reverse Pressure Zone Backflow Preventor</vt:lpstr>
      <vt:lpstr>Backflow Preventor  (Dual Check Type)</vt:lpstr>
      <vt:lpstr>PowerPoint Presentation</vt:lpstr>
      <vt:lpstr>Piping</vt:lpstr>
      <vt:lpstr>Emitter Tubing</vt:lpstr>
      <vt:lpstr>Impact Sprinkler</vt:lpstr>
      <vt:lpstr>Rotor (Single Stream) </vt:lpstr>
      <vt:lpstr>Rotor (Multi-Stream)</vt:lpstr>
      <vt:lpstr>Fixed Spray</vt:lpstr>
      <vt:lpstr>Micro Spray</vt:lpstr>
      <vt:lpstr>Adjustable Drip Emitter w/Stake</vt:lpstr>
      <vt:lpstr>Manual Valve (Gate)</vt:lpstr>
      <vt:lpstr>Manual Valve (Globe/Ball)</vt:lpstr>
      <vt:lpstr>Pressure Regulator (Adjustable)</vt:lpstr>
      <vt:lpstr>Pressure Gauge</vt:lpstr>
      <vt:lpstr>Electric Valve</vt:lpstr>
      <vt:lpstr>What’s in the Kit?</vt:lpstr>
      <vt:lpstr>Parts Diagram</vt:lpstr>
      <vt:lpstr>Nozzles, Emitters, &amp; Misc. Kit</vt:lpstr>
      <vt:lpstr>PowerPoint Presentation</vt:lpstr>
      <vt:lpstr>PowerPoint Presentation</vt:lpstr>
      <vt:lpstr>PowerPoint Presentation</vt:lpstr>
      <vt:lpstr>Irrigation Plan</vt:lpstr>
      <vt:lpstr>PowerPoint Presentation</vt:lpstr>
      <vt:lpstr>PowerPoint Presentation</vt:lpstr>
      <vt:lpstr>PowerPoint Presentation</vt:lpstr>
      <vt:lpstr>PowerPoint Presentation</vt:lpstr>
      <vt:lpstr>Test Your Knowledge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RICHARD HUBER</dc:creator>
  <cp:lastModifiedBy>George Braman</cp:lastModifiedBy>
  <cp:revision>41</cp:revision>
  <dcterms:created xsi:type="dcterms:W3CDTF">2019-07-18T19:27:02Z</dcterms:created>
  <dcterms:modified xsi:type="dcterms:W3CDTF">2019-07-30T21:36:17Z</dcterms:modified>
</cp:coreProperties>
</file>